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521" r:id="rId2"/>
    <p:sldId id="339" r:id="rId3"/>
    <p:sldId id="344" r:id="rId4"/>
    <p:sldId id="345" r:id="rId5"/>
    <p:sldId id="440" r:id="rId6"/>
    <p:sldId id="377" r:id="rId7"/>
    <p:sldId id="427" r:id="rId8"/>
    <p:sldId id="348" r:id="rId9"/>
    <p:sldId id="350" r:id="rId10"/>
    <p:sldId id="354" r:id="rId11"/>
    <p:sldId id="308" r:id="rId12"/>
    <p:sldId id="307" r:id="rId13"/>
    <p:sldId id="309" r:id="rId14"/>
    <p:sldId id="310" r:id="rId15"/>
    <p:sldId id="520" r:id="rId16"/>
    <p:sldId id="314" r:id="rId17"/>
    <p:sldId id="316" r:id="rId18"/>
    <p:sldId id="317" r:id="rId19"/>
    <p:sldId id="318" r:id="rId20"/>
    <p:sldId id="321" r:id="rId21"/>
    <p:sldId id="323" r:id="rId22"/>
    <p:sldId id="367" r:id="rId23"/>
    <p:sldId id="368" r:id="rId24"/>
    <p:sldId id="370" r:id="rId25"/>
    <p:sldId id="355" r:id="rId26"/>
    <p:sldId id="358" r:id="rId27"/>
    <p:sldId id="436" r:id="rId28"/>
    <p:sldId id="437" r:id="rId29"/>
    <p:sldId id="359" r:id="rId30"/>
    <p:sldId id="356" r:id="rId31"/>
    <p:sldId id="357" r:id="rId32"/>
    <p:sldId id="361" r:id="rId33"/>
    <p:sldId id="360" r:id="rId34"/>
    <p:sldId id="363" r:id="rId35"/>
    <p:sldId id="364" r:id="rId36"/>
    <p:sldId id="365" r:id="rId37"/>
    <p:sldId id="373" r:id="rId38"/>
    <p:sldId id="375" r:id="rId39"/>
    <p:sldId id="380" r:id="rId40"/>
    <p:sldId id="382" r:id="rId41"/>
    <p:sldId id="386" r:id="rId42"/>
    <p:sldId id="387" r:id="rId43"/>
    <p:sldId id="389" r:id="rId44"/>
    <p:sldId id="390" r:id="rId45"/>
    <p:sldId id="401" r:id="rId46"/>
    <p:sldId id="391" r:id="rId47"/>
    <p:sldId id="515" r:id="rId48"/>
    <p:sldId id="516" r:id="rId49"/>
    <p:sldId id="517" r:id="rId50"/>
    <p:sldId id="518" r:id="rId51"/>
    <p:sldId id="519" r:id="rId52"/>
    <p:sldId id="397" r:id="rId53"/>
    <p:sldId id="393" r:id="rId54"/>
    <p:sldId id="399" r:id="rId55"/>
    <p:sldId id="400" r:id="rId56"/>
    <p:sldId id="402" r:id="rId57"/>
    <p:sldId id="403" r:id="rId58"/>
    <p:sldId id="404" r:id="rId59"/>
    <p:sldId id="405" r:id="rId60"/>
    <p:sldId id="408" r:id="rId61"/>
    <p:sldId id="409" r:id="rId62"/>
    <p:sldId id="410" r:id="rId63"/>
    <p:sldId id="411" r:id="rId64"/>
    <p:sldId id="414" r:id="rId65"/>
    <p:sldId id="416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8" autoAdjust="0"/>
    <p:restoredTop sz="94660"/>
  </p:normalViewPr>
  <p:slideViewPr>
    <p:cSldViewPr snapToObjects="1">
      <p:cViewPr varScale="1">
        <p:scale>
          <a:sx n="81" d="100"/>
          <a:sy n="81" d="100"/>
        </p:scale>
        <p:origin x="1517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1.emf"/><Relationship Id="rId4" Type="http://schemas.openxmlformats.org/officeDocument/2006/relationships/image" Target="../media/image57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9.emf"/><Relationship Id="rId6" Type="http://schemas.openxmlformats.org/officeDocument/2006/relationships/image" Target="../media/image23.emf"/><Relationship Id="rId5" Type="http://schemas.openxmlformats.org/officeDocument/2006/relationships/image" Target="../media/image61.emf"/><Relationship Id="rId4" Type="http://schemas.openxmlformats.org/officeDocument/2006/relationships/image" Target="../media/image5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9.emf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5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4" Type="http://schemas.openxmlformats.org/officeDocument/2006/relationships/image" Target="../media/image7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4.emf"/><Relationship Id="rId1" Type="http://schemas.openxmlformats.org/officeDocument/2006/relationships/image" Target="../media/image85.emf"/><Relationship Id="rId4" Type="http://schemas.openxmlformats.org/officeDocument/2006/relationships/image" Target="../media/image87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6.emf"/><Relationship Id="rId1" Type="http://schemas.openxmlformats.org/officeDocument/2006/relationships/image" Target="../media/image84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6.emf"/><Relationship Id="rId1" Type="http://schemas.openxmlformats.org/officeDocument/2006/relationships/image" Target="../media/image84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Relationship Id="rId4" Type="http://schemas.openxmlformats.org/officeDocument/2006/relationships/image" Target="../media/image95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Relationship Id="rId4" Type="http://schemas.openxmlformats.org/officeDocument/2006/relationships/image" Target="../media/image102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image" Target="../media/image105.emf"/><Relationship Id="rId4" Type="http://schemas.openxmlformats.org/officeDocument/2006/relationships/image" Target="../media/image108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6.emf"/><Relationship Id="rId1" Type="http://schemas.openxmlformats.org/officeDocument/2006/relationships/image" Target="../media/image84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4" Type="http://schemas.openxmlformats.org/officeDocument/2006/relationships/image" Target="../media/image11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4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9.emf"/><Relationship Id="rId6" Type="http://schemas.openxmlformats.org/officeDocument/2006/relationships/image" Target="../media/image2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0A01D-5269-9B47-AF54-5CFDE5CDF6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36AC7-A1A5-884C-8453-732682EEC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36AC7-A1A5-884C-8453-732682EECD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5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36AC7-A1A5-884C-8453-732682EECD8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91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36AC7-A1A5-884C-8453-732682EECD8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24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www.lasmea.univ-bpclermont.fr</a:t>
            </a:r>
            <a:r>
              <a:rPr lang="en-US" dirty="0"/>
              <a:t>/Personnel/</a:t>
            </a:r>
            <a:r>
              <a:rPr lang="en-US" dirty="0" err="1"/>
              <a:t>Maxime.Lhuillier</a:t>
            </a:r>
            <a:r>
              <a:rPr lang="en-US" dirty="0"/>
              <a:t>/Papers/Eccv02.pdf</a:t>
            </a:r>
          </a:p>
          <a:p>
            <a:r>
              <a:rPr lang="en-US" dirty="0"/>
              <a:t>http://</a:t>
            </a:r>
            <a:r>
              <a:rPr lang="en-US" dirty="0" err="1"/>
              <a:t>www.lasmea.univ-bpclermont.fr</a:t>
            </a:r>
            <a:r>
              <a:rPr lang="en-US" dirty="0"/>
              <a:t>/Personnel/</a:t>
            </a:r>
            <a:r>
              <a:rPr lang="en-US" dirty="0" err="1"/>
              <a:t>Maxime.Lhuillier</a:t>
            </a:r>
            <a:r>
              <a:rPr lang="en-US" dirty="0"/>
              <a:t>/Papers/Icpr00.pdf</a:t>
            </a:r>
          </a:p>
          <a:p>
            <a:r>
              <a:rPr lang="en-US" dirty="0"/>
              <a:t>http://</a:t>
            </a:r>
            <a:r>
              <a:rPr lang="en-US" dirty="0" err="1"/>
              <a:t>ieeexplore.ieee.org</a:t>
            </a:r>
            <a:r>
              <a:rPr lang="en-US" dirty="0"/>
              <a:t>/stamp/</a:t>
            </a:r>
            <a:r>
              <a:rPr lang="en-US" dirty="0" err="1"/>
              <a:t>stamp.jsp?tp</a:t>
            </a:r>
            <a:r>
              <a:rPr lang="en-US" dirty="0"/>
              <a:t>=&amp;</a:t>
            </a:r>
            <a:r>
              <a:rPr lang="en-US" dirty="0" err="1"/>
              <a:t>arnumber</a:t>
            </a:r>
            <a:r>
              <a:rPr lang="en-US" dirty="0"/>
              <a:t>=1641048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36AC7-A1A5-884C-8453-732682EECD8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4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0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02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2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7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6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5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1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5951B-2B05-884D-B07A-78293AB19F4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7A530-83BF-824A-8EBD-C1349DB7A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2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3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jpg"/><Relationship Id="rId7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jpg"/><Relationship Id="rId7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5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image" Target="../media/image53.png"/><Relationship Id="rId10" Type="http://schemas.openxmlformats.org/officeDocument/2006/relationships/image" Target="../media/image51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5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4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5" Type="http://schemas.openxmlformats.org/officeDocument/2006/relationships/image" Target="../media/image53.png"/><Relationship Id="rId10" Type="http://schemas.openxmlformats.org/officeDocument/2006/relationships/image" Target="../media/image51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oleObject" Target="../embeddings/oleObject58.bin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51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6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oleObject" Target="../embeddings/oleObject64.bin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6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3.e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65.e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73.emf"/><Relationship Id="rId3" Type="http://schemas.openxmlformats.org/officeDocument/2006/relationships/oleObject" Target="../embeddings/oleObject65.bin"/><Relationship Id="rId7" Type="http://schemas.openxmlformats.org/officeDocument/2006/relationships/image" Target="../media/image70.emf"/><Relationship Id="rId12" Type="http://schemas.openxmlformats.org/officeDocument/2006/relationships/oleObject" Target="../embeddings/oleObject69.bin"/><Relationship Id="rId17" Type="http://schemas.openxmlformats.org/officeDocument/2006/relationships/image" Target="../media/image75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1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72.emf"/><Relationship Id="rId5" Type="http://schemas.openxmlformats.org/officeDocument/2006/relationships/image" Target="../media/image7.png"/><Relationship Id="rId15" Type="http://schemas.openxmlformats.org/officeDocument/2006/relationships/image" Target="../media/image74.emf"/><Relationship Id="rId10" Type="http://schemas.openxmlformats.org/officeDocument/2006/relationships/oleObject" Target="../embeddings/oleObject68.bin"/><Relationship Id="rId4" Type="http://schemas.openxmlformats.org/officeDocument/2006/relationships/image" Target="../media/image69.emf"/><Relationship Id="rId9" Type="http://schemas.openxmlformats.org/officeDocument/2006/relationships/image" Target="../media/image71.emf"/><Relationship Id="rId14" Type="http://schemas.openxmlformats.org/officeDocument/2006/relationships/oleObject" Target="../embeddings/oleObject70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7.emf"/><Relationship Id="rId11" Type="http://schemas.openxmlformats.org/officeDocument/2006/relationships/image" Target="../media/image79.emf"/><Relationship Id="rId5" Type="http://schemas.openxmlformats.org/officeDocument/2006/relationships/oleObject" Target="../embeddings/oleObject73.bin"/><Relationship Id="rId10" Type="http://schemas.openxmlformats.org/officeDocument/2006/relationships/oleObject" Target="../embeddings/oleObject75.bin"/><Relationship Id="rId4" Type="http://schemas.openxmlformats.org/officeDocument/2006/relationships/image" Target="../media/image76.emf"/><Relationship Id="rId9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jpg"/><Relationship Id="rId7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jp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5.png"/><Relationship Id="rId5" Type="http://schemas.openxmlformats.org/officeDocument/2006/relationships/image" Target="../media/image4.jpg"/><Relationship Id="rId10" Type="http://schemas.openxmlformats.org/officeDocument/2006/relationships/image" Target="../media/image81.emf"/><Relationship Id="rId4" Type="http://schemas.openxmlformats.org/officeDocument/2006/relationships/image" Target="../media/image3.jpg"/><Relationship Id="rId9" Type="http://schemas.openxmlformats.org/officeDocument/2006/relationships/oleObject" Target="../embeddings/oleObject77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jpg"/><Relationship Id="rId7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5.e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8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87.emf"/><Relationship Id="rId4" Type="http://schemas.openxmlformats.org/officeDocument/2006/relationships/image" Target="../media/image85.emf"/><Relationship Id="rId9" Type="http://schemas.openxmlformats.org/officeDocument/2006/relationships/oleObject" Target="../embeddings/oleObject8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84.emf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ceres-solver/" TargetMode="External"/><Relationship Id="rId2" Type="http://schemas.openxmlformats.org/officeDocument/2006/relationships/hyperlink" Target="http://en.wikipedia.org/wiki/Levenberg-Marquardt_algorithm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hyperlink" Target="http://mit.edu/jxiao/Public/software/fitCuboid/" TargetMode="External"/><Relationship Id="rId7" Type="http://schemas.openxmlformats.org/officeDocument/2006/relationships/image" Target="../media/image9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95.emf"/><Relationship Id="rId5" Type="http://schemas.openxmlformats.org/officeDocument/2006/relationships/image" Target="../media/image92.e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6.bin"/><Relationship Id="rId5" Type="http://schemas.openxmlformats.org/officeDocument/2006/relationships/image" Target="../media/image96.emf"/><Relationship Id="rId4" Type="http://schemas.openxmlformats.org/officeDocument/2006/relationships/oleObject" Target="../embeddings/oleObject95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oleObject" Target="../embeddings/oleObject101.bin"/><Relationship Id="rId3" Type="http://schemas.openxmlformats.org/officeDocument/2006/relationships/oleObject" Target="../embeddings/oleObject97.bin"/><Relationship Id="rId7" Type="http://schemas.openxmlformats.org/officeDocument/2006/relationships/image" Target="../media/image100.emf"/><Relationship Id="rId12" Type="http://schemas.openxmlformats.org/officeDocument/2006/relationships/image" Target="../media/image10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98.bin"/><Relationship Id="rId11" Type="http://schemas.openxmlformats.org/officeDocument/2006/relationships/oleObject" Target="../embeddings/oleObject100.bin"/><Relationship Id="rId5" Type="http://schemas.openxmlformats.org/officeDocument/2006/relationships/image" Target="../media/image103.png"/><Relationship Id="rId10" Type="http://schemas.openxmlformats.org/officeDocument/2006/relationships/image" Target="../media/image101.emf"/><Relationship Id="rId4" Type="http://schemas.openxmlformats.org/officeDocument/2006/relationships/image" Target="../media/image99.emf"/><Relationship Id="rId9" Type="http://schemas.openxmlformats.org/officeDocument/2006/relationships/oleObject" Target="../embeddings/oleObject99.bin"/><Relationship Id="rId14" Type="http://schemas.openxmlformats.org/officeDocument/2006/relationships/hyperlink" Target="http://en.wikipedia.org/wiki/Rotation_matrix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emf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oleObject" Target="../embeddings/oleObject105.bin"/><Relationship Id="rId3" Type="http://schemas.openxmlformats.org/officeDocument/2006/relationships/image" Target="../media/image109.png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0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hyperlink" Target="http://en.wikipedia.org/wiki/Rodrigues'_rotation_formula" TargetMode="External"/><Relationship Id="rId11" Type="http://schemas.openxmlformats.org/officeDocument/2006/relationships/oleObject" Target="../embeddings/oleObject104.bin"/><Relationship Id="rId5" Type="http://schemas.openxmlformats.org/officeDocument/2006/relationships/hyperlink" Target="http://en.wikipedia.org/wiki/Quaternions_and_spatial_rotation" TargetMode="External"/><Relationship Id="rId10" Type="http://schemas.openxmlformats.org/officeDocument/2006/relationships/image" Target="../media/image106.emf"/><Relationship Id="rId4" Type="http://schemas.openxmlformats.org/officeDocument/2006/relationships/hyperlink" Target="http://en.wikipedia.org/wiki/Axis-angle_representation" TargetMode="External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10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com/help/symbolic/sym.html" TargetMode="External"/><Relationship Id="rId2" Type="http://schemas.openxmlformats.org/officeDocument/2006/relationships/hyperlink" Target="http://mit.edu/jxiao/Public/software/fitCuboid/fitCuboid/derive4cuboid.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84.emf"/><Relationship Id="rId9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image" Target="../media/image114.png"/><Relationship Id="rId7" Type="http://schemas.openxmlformats.org/officeDocument/2006/relationships/image" Target="../media/image1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13.emf"/><Relationship Id="rId5" Type="http://schemas.openxmlformats.org/officeDocument/2006/relationships/image" Target="../media/image110.emf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12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5.emf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83.png"/><Relationship Id="rId4" Type="http://schemas.openxmlformats.org/officeDocument/2006/relationships/image" Target="../media/image84.emf"/><Relationship Id="rId9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jpg"/><Relationship Id="rId7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hyperlink" Target="http://grail.cs.washington.edu/software/pmvs/" TargetMode="External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hyperlink" Target="http://vision.middlebury.edu/mview/" TargetMode="External"/><Relationship Id="rId9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28.emf"/><Relationship Id="rId18" Type="http://schemas.openxmlformats.org/officeDocument/2006/relationships/oleObject" Target="../embeddings/oleObject12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jpg"/><Relationship Id="rId12" Type="http://schemas.openxmlformats.org/officeDocument/2006/relationships/oleObject" Target="../embeddings/oleObject118.bin"/><Relationship Id="rId17" Type="http://schemas.openxmlformats.org/officeDocument/2006/relationships/image" Target="../media/image13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0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.jpg"/><Relationship Id="rId11" Type="http://schemas.openxmlformats.org/officeDocument/2006/relationships/image" Target="../media/image127.emf"/><Relationship Id="rId5" Type="http://schemas.openxmlformats.org/officeDocument/2006/relationships/image" Target="../media/image126.emf"/><Relationship Id="rId15" Type="http://schemas.openxmlformats.org/officeDocument/2006/relationships/image" Target="../media/image129.emf"/><Relationship Id="rId10" Type="http://schemas.openxmlformats.org/officeDocument/2006/relationships/oleObject" Target="../embeddings/oleObject117.bin"/><Relationship Id="rId19" Type="http://schemas.openxmlformats.org/officeDocument/2006/relationships/image" Target="../media/image131.emf"/><Relationship Id="rId4" Type="http://schemas.openxmlformats.org/officeDocument/2006/relationships/oleObject" Target="../embeddings/oleObject116.bin"/><Relationship Id="rId9" Type="http://schemas.openxmlformats.org/officeDocument/2006/relationships/image" Target="../media/image133.png"/><Relationship Id="rId14" Type="http://schemas.openxmlformats.org/officeDocument/2006/relationships/oleObject" Target="../embeddings/oleObject11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hyperlink" Target="http://en.wikipedia.org/wiki/Angle_of_view" TargetMode="External"/><Relationship Id="rId5" Type="http://schemas.openxmlformats.org/officeDocument/2006/relationships/hyperlink" Target="http://goo.gl/ENaw4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0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caltech.edu/bouguetj/calib_doc/" TargetMode="External"/><Relationship Id="rId2" Type="http://schemas.openxmlformats.org/officeDocument/2006/relationships/hyperlink" Target="http://mit.edu/jxiao/Public/software/autocalibrate/autocalibration_lin.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hototour.cs.washington.edu/bundler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30.e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7.e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emf"/><Relationship Id="rId20" Type="http://schemas.openxmlformats.org/officeDocument/2006/relationships/image" Target="../media/image31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33.emf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10" Type="http://schemas.openxmlformats.org/officeDocument/2006/relationships/image" Target="../media/image26.e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8.emf"/><Relationship Id="rId22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DBED0E-7A62-4908-A46F-3825D1FDB71A}"/>
              </a:ext>
            </a:extLst>
          </p:cNvPr>
          <p:cNvSpPr txBox="1"/>
          <p:nvPr/>
        </p:nvSpPr>
        <p:spPr>
          <a:xfrm>
            <a:off x="6314391" y="4648200"/>
            <a:ext cx="19111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2022.10.13 </a:t>
            </a:r>
          </a:p>
          <a:p>
            <a:pPr algn="ctr"/>
            <a:r>
              <a:rPr lang="zh-CN" altLang="en-US" sz="2800" dirty="0"/>
              <a:t>杨乐园</a:t>
            </a:r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DAA91AB4-EE37-43CE-933C-0377668DA344}"/>
              </a:ext>
            </a:extLst>
          </p:cNvPr>
          <p:cNvGrpSpPr/>
          <p:nvPr/>
        </p:nvGrpSpPr>
        <p:grpSpPr>
          <a:xfrm>
            <a:off x="932879" y="83664"/>
            <a:ext cx="7587674" cy="3635189"/>
            <a:chOff x="-31650" y="-522185"/>
            <a:chExt cx="8580875" cy="4111022"/>
          </a:xfrm>
        </p:grpSpPr>
        <p:pic>
          <p:nvPicPr>
            <p:cNvPr id="6" name="Picture 14">
              <a:extLst>
                <a:ext uri="{FF2B5EF4-FFF2-40B4-BE49-F238E27FC236}">
                  <a16:creationId xmlns:a16="http://schemas.microsoft.com/office/drawing/2014/main" id="{1A250F98-F4B1-4BC8-AB81-64A66B733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1" y="-522185"/>
              <a:ext cx="3139024" cy="4111022"/>
            </a:xfrm>
            <a:prstGeom prst="rect">
              <a:avLst/>
            </a:prstGeom>
          </p:spPr>
        </p:pic>
        <p:grpSp>
          <p:nvGrpSpPr>
            <p:cNvPr id="7" name="Group 19">
              <a:extLst>
                <a:ext uri="{FF2B5EF4-FFF2-40B4-BE49-F238E27FC236}">
                  <a16:creationId xmlns:a16="http://schemas.microsoft.com/office/drawing/2014/main" id="{ED61D0A9-79D4-4F4F-BDBA-780826599A70}"/>
                </a:ext>
              </a:extLst>
            </p:cNvPr>
            <p:cNvGrpSpPr/>
            <p:nvPr/>
          </p:nvGrpSpPr>
          <p:grpSpPr>
            <a:xfrm>
              <a:off x="-31650" y="203880"/>
              <a:ext cx="1397190" cy="2216707"/>
              <a:chOff x="-100920" y="465953"/>
              <a:chExt cx="1397190" cy="2216707"/>
            </a:xfrm>
          </p:grpSpPr>
          <p:sp>
            <p:nvSpPr>
              <p:cNvPr id="17" name="Rounded Rectangle 15">
                <a:extLst>
                  <a:ext uri="{FF2B5EF4-FFF2-40B4-BE49-F238E27FC236}">
                    <a16:creationId xmlns:a16="http://schemas.microsoft.com/office/drawing/2014/main" id="{CF23257A-B4CB-4EC6-9C9C-9DE45E511E63}"/>
                  </a:ext>
                </a:extLst>
              </p:cNvPr>
              <p:cNvSpPr/>
              <p:nvPr/>
            </p:nvSpPr>
            <p:spPr>
              <a:xfrm>
                <a:off x="-100920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18" name="Picture 11">
                <a:extLst>
                  <a:ext uri="{FF2B5EF4-FFF2-40B4-BE49-F238E27FC236}">
                    <a16:creationId xmlns:a16="http://schemas.microsoft.com/office/drawing/2014/main" id="{16C27443-42A1-4134-AB85-47B36CF07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648" y="532953"/>
                <a:ext cx="1264612" cy="1686149"/>
              </a:xfrm>
              <a:prstGeom prst="rect">
                <a:avLst/>
              </a:prstGeom>
            </p:spPr>
          </p:pic>
        </p:grpSp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F5FC1551-F9C3-44BE-B2C6-533250728D42}"/>
                </a:ext>
              </a:extLst>
            </p:cNvPr>
            <p:cNvGrpSpPr/>
            <p:nvPr/>
          </p:nvGrpSpPr>
          <p:grpSpPr>
            <a:xfrm>
              <a:off x="1976046" y="203880"/>
              <a:ext cx="1397191" cy="2216707"/>
              <a:chOff x="1784392" y="465953"/>
              <a:chExt cx="1397191" cy="2216707"/>
            </a:xfrm>
          </p:grpSpPr>
          <p:sp>
            <p:nvSpPr>
              <p:cNvPr id="15" name="Rounded Rectangle 16">
                <a:extLst>
                  <a:ext uri="{FF2B5EF4-FFF2-40B4-BE49-F238E27FC236}">
                    <a16:creationId xmlns:a16="http://schemas.microsoft.com/office/drawing/2014/main" id="{83A228B2-64B5-4003-B6AE-15C95BDCE27D}"/>
                  </a:ext>
                </a:extLst>
              </p:cNvPr>
              <p:cNvSpPr/>
              <p:nvPr/>
            </p:nvSpPr>
            <p:spPr>
              <a:xfrm>
                <a:off x="1784392" y="465953"/>
                <a:ext cx="1397191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16" name="Picture 12">
                <a:extLst>
                  <a:ext uri="{FF2B5EF4-FFF2-40B4-BE49-F238E27FC236}">
                    <a16:creationId xmlns:a16="http://schemas.microsoft.com/office/drawing/2014/main" id="{5829959F-1E12-4AFA-B48B-56FC29DAE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4184" y="532263"/>
                <a:ext cx="1265129" cy="1686839"/>
              </a:xfrm>
              <a:prstGeom prst="rect">
                <a:avLst/>
              </a:prstGeom>
            </p:spPr>
          </p:pic>
        </p:grpSp>
        <p:grpSp>
          <p:nvGrpSpPr>
            <p:cNvPr id="9" name="Group 21">
              <a:extLst>
                <a:ext uri="{FF2B5EF4-FFF2-40B4-BE49-F238E27FC236}">
                  <a16:creationId xmlns:a16="http://schemas.microsoft.com/office/drawing/2014/main" id="{32675D51-BE56-40BB-8462-281A3F174E4B}"/>
                </a:ext>
              </a:extLst>
            </p:cNvPr>
            <p:cNvGrpSpPr/>
            <p:nvPr/>
          </p:nvGrpSpPr>
          <p:grpSpPr>
            <a:xfrm>
              <a:off x="4038600" y="203880"/>
              <a:ext cx="1397190" cy="2216707"/>
              <a:chOff x="3659953" y="465953"/>
              <a:chExt cx="1397190" cy="2216707"/>
            </a:xfrm>
          </p:grpSpPr>
          <p:sp>
            <p:nvSpPr>
              <p:cNvPr id="13" name="Rounded Rectangle 17">
                <a:extLst>
                  <a:ext uri="{FF2B5EF4-FFF2-40B4-BE49-F238E27FC236}">
                    <a16:creationId xmlns:a16="http://schemas.microsoft.com/office/drawing/2014/main" id="{8C25BAE0-A698-49A9-8127-2946D036068C}"/>
                  </a:ext>
                </a:extLst>
              </p:cNvPr>
              <p:cNvSpPr/>
              <p:nvPr/>
            </p:nvSpPr>
            <p:spPr>
              <a:xfrm>
                <a:off x="3659953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31627A3-1CAE-4087-8B83-AAFBD1640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156" y="532263"/>
                <a:ext cx="1265129" cy="1686839"/>
              </a:xfrm>
              <a:prstGeom prst="rect">
                <a:avLst/>
              </a:prstGeom>
            </p:spPr>
          </p:pic>
        </p:grpSp>
        <p:sp>
          <p:nvSpPr>
            <p:cNvPr id="10" name="TextBox 22">
              <a:extLst>
                <a:ext uri="{FF2B5EF4-FFF2-40B4-BE49-F238E27FC236}">
                  <a16:creationId xmlns:a16="http://schemas.microsoft.com/office/drawing/2014/main" id="{AB27C36D-1E66-4653-B5EA-B7FBB606CB42}"/>
                </a:ext>
              </a:extLst>
            </p:cNvPr>
            <p:cNvSpPr txBox="1"/>
            <p:nvPr/>
          </p:nvSpPr>
          <p:spPr>
            <a:xfrm>
              <a:off x="5486400" y="677977"/>
              <a:ext cx="5678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</a:t>
              </a:r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D876A4E2-1949-42BD-AD85-9AC48DD829F1}"/>
                </a:ext>
              </a:extLst>
            </p:cNvPr>
            <p:cNvSpPr txBox="1"/>
            <p:nvPr/>
          </p:nvSpPr>
          <p:spPr>
            <a:xfrm>
              <a:off x="1354980" y="677977"/>
              <a:ext cx="5678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  <p:sp>
          <p:nvSpPr>
            <p:cNvPr id="12" name="TextBox 25">
              <a:extLst>
                <a:ext uri="{FF2B5EF4-FFF2-40B4-BE49-F238E27FC236}">
                  <a16:creationId xmlns:a16="http://schemas.microsoft.com/office/drawing/2014/main" id="{DB9D0A78-CA45-472A-B748-FC1F0D09D0AA}"/>
                </a:ext>
              </a:extLst>
            </p:cNvPr>
            <p:cNvSpPr txBox="1"/>
            <p:nvPr/>
          </p:nvSpPr>
          <p:spPr>
            <a:xfrm>
              <a:off x="3373236" y="677977"/>
              <a:ext cx="5678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3B7CF3E-0F29-4437-BDC7-3FF8E4E6341E}"/>
              </a:ext>
            </a:extLst>
          </p:cNvPr>
          <p:cNvSpPr>
            <a:spLocks noGrp="1"/>
          </p:cNvSpPr>
          <p:nvPr/>
        </p:nvSpPr>
        <p:spPr>
          <a:xfrm>
            <a:off x="20323" y="281432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Multi-view 3D Reconstruction </a:t>
            </a:r>
          </a:p>
        </p:txBody>
      </p:sp>
    </p:spTree>
    <p:extLst>
      <p:ext uri="{BB962C8B-B14F-4D97-AF65-F5344CB8AC3E}">
        <p14:creationId xmlns:p14="http://schemas.microsoft.com/office/powerpoint/2010/main" val="74042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Line 99"/>
          <p:cNvSpPr>
            <a:spLocks noChangeShapeType="1"/>
          </p:cNvSpPr>
          <p:nvPr/>
        </p:nvSpPr>
        <p:spPr bwMode="auto">
          <a:xfrm flipH="1">
            <a:off x="474661" y="-908742"/>
            <a:ext cx="5147434" cy="6174086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101"/>
          <p:cNvSpPr>
            <a:spLocks noChangeShapeType="1"/>
          </p:cNvSpPr>
          <p:nvPr/>
        </p:nvSpPr>
        <p:spPr bwMode="auto">
          <a:xfrm>
            <a:off x="-262672" y="-602179"/>
            <a:ext cx="8611335" cy="5829422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431" name="Group 66"/>
          <p:cNvGrpSpPr>
            <a:grpSpLocks/>
          </p:cNvGrpSpPr>
          <p:nvPr/>
        </p:nvGrpSpPr>
        <p:grpSpPr bwMode="auto">
          <a:xfrm>
            <a:off x="461963" y="3211118"/>
            <a:ext cx="2270125" cy="2057400"/>
            <a:chOff x="461963" y="3581400"/>
            <a:chExt cx="2270125" cy="2057400"/>
          </a:xfrm>
        </p:grpSpPr>
        <p:sp>
          <p:nvSpPr>
            <p:cNvPr id="17472" name="AutoShape 4"/>
            <p:cNvSpPr>
              <a:spLocks noChangeArrowheads="1"/>
            </p:cNvSpPr>
            <p:nvPr/>
          </p:nvSpPr>
          <p:spPr bwMode="auto">
            <a:xfrm rot="5400000">
              <a:off x="867569" y="3709194"/>
              <a:ext cx="1981200" cy="1725612"/>
            </a:xfrm>
            <a:prstGeom prst="parallelogram">
              <a:avLst>
                <a:gd name="adj" fmla="val 2870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74" name="Line 33"/>
            <p:cNvSpPr>
              <a:spLocks noChangeShapeType="1"/>
            </p:cNvSpPr>
            <p:nvPr/>
          </p:nvSpPr>
          <p:spPr bwMode="auto">
            <a:xfrm flipH="1">
              <a:off x="461963" y="3581400"/>
              <a:ext cx="53340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5" name="Line 34"/>
            <p:cNvSpPr>
              <a:spLocks noChangeShapeType="1"/>
            </p:cNvSpPr>
            <p:nvPr/>
          </p:nvSpPr>
          <p:spPr bwMode="auto">
            <a:xfrm flipH="1">
              <a:off x="461963" y="5029200"/>
              <a:ext cx="5334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6" name="Line 35"/>
            <p:cNvSpPr>
              <a:spLocks noChangeShapeType="1"/>
            </p:cNvSpPr>
            <p:nvPr/>
          </p:nvSpPr>
          <p:spPr bwMode="auto">
            <a:xfrm flipH="1">
              <a:off x="461963" y="4081463"/>
              <a:ext cx="2270125" cy="155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7" name="Line 37"/>
            <p:cNvSpPr>
              <a:spLocks noChangeShapeType="1"/>
            </p:cNvSpPr>
            <p:nvPr/>
          </p:nvSpPr>
          <p:spPr bwMode="auto">
            <a:xfrm flipH="1">
              <a:off x="461963" y="5562600"/>
              <a:ext cx="2209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9" name="Oval 55"/>
            <p:cNvSpPr>
              <a:spLocks noChangeArrowheads="1"/>
            </p:cNvSpPr>
            <p:nvPr/>
          </p:nvSpPr>
          <p:spPr bwMode="auto">
            <a:xfrm>
              <a:off x="1437354" y="4323856"/>
              <a:ext cx="90348" cy="90364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grpSp>
        <p:nvGrpSpPr>
          <p:cNvPr id="17432" name="Group 67"/>
          <p:cNvGrpSpPr>
            <a:grpSpLocks/>
          </p:cNvGrpSpPr>
          <p:nvPr/>
        </p:nvGrpSpPr>
        <p:grpSpPr bwMode="auto">
          <a:xfrm>
            <a:off x="6151563" y="3403206"/>
            <a:ext cx="2209800" cy="1981200"/>
            <a:chOff x="6151563" y="3773488"/>
            <a:chExt cx="2209800" cy="1981200"/>
          </a:xfrm>
        </p:grpSpPr>
        <p:sp>
          <p:nvSpPr>
            <p:cNvPr id="17458" name="AutoShape 5"/>
            <p:cNvSpPr>
              <a:spLocks noChangeArrowheads="1"/>
            </p:cNvSpPr>
            <p:nvPr/>
          </p:nvSpPr>
          <p:spPr bwMode="auto">
            <a:xfrm rot="16200000" flipH="1">
              <a:off x="6050757" y="3901281"/>
              <a:ext cx="1981200" cy="1725613"/>
            </a:xfrm>
            <a:prstGeom prst="parallelogram">
              <a:avLst>
                <a:gd name="adj" fmla="val 2870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60" name="Line 44"/>
            <p:cNvSpPr>
              <a:spLocks noChangeShapeType="1"/>
            </p:cNvSpPr>
            <p:nvPr/>
          </p:nvSpPr>
          <p:spPr bwMode="auto">
            <a:xfrm>
              <a:off x="6164263" y="4273550"/>
              <a:ext cx="2197100" cy="13287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Line 45"/>
            <p:cNvSpPr>
              <a:spLocks noChangeShapeType="1"/>
            </p:cNvSpPr>
            <p:nvPr/>
          </p:nvSpPr>
          <p:spPr bwMode="auto">
            <a:xfrm flipV="1">
              <a:off x="6151563" y="5602288"/>
              <a:ext cx="2209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2" name="Line 46"/>
            <p:cNvSpPr>
              <a:spLocks noChangeShapeType="1"/>
            </p:cNvSpPr>
            <p:nvPr/>
          </p:nvSpPr>
          <p:spPr bwMode="auto">
            <a:xfrm>
              <a:off x="7904163" y="52212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Line 47"/>
            <p:cNvSpPr>
              <a:spLocks noChangeShapeType="1"/>
            </p:cNvSpPr>
            <p:nvPr/>
          </p:nvSpPr>
          <p:spPr bwMode="auto">
            <a:xfrm>
              <a:off x="7904163" y="3773488"/>
              <a:ext cx="45720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5" name="Oval 71"/>
            <p:cNvSpPr>
              <a:spLocks noChangeArrowheads="1"/>
            </p:cNvSpPr>
            <p:nvPr/>
          </p:nvSpPr>
          <p:spPr bwMode="auto">
            <a:xfrm>
              <a:off x="6514317" y="4324841"/>
              <a:ext cx="91571" cy="9163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grpSp>
        <p:nvGrpSpPr>
          <p:cNvPr id="17434" name="Group 83"/>
          <p:cNvGrpSpPr>
            <a:grpSpLocks/>
          </p:cNvGrpSpPr>
          <p:nvPr/>
        </p:nvGrpSpPr>
        <p:grpSpPr bwMode="auto">
          <a:xfrm>
            <a:off x="3551238" y="3973118"/>
            <a:ext cx="2057400" cy="2133600"/>
            <a:chOff x="3551238" y="4343400"/>
            <a:chExt cx="2057400" cy="2133600"/>
          </a:xfrm>
        </p:grpSpPr>
        <p:sp>
          <p:nvSpPr>
            <p:cNvPr id="17435" name="Rectangle 11"/>
            <p:cNvSpPr>
              <a:spLocks noChangeArrowheads="1"/>
            </p:cNvSpPr>
            <p:nvPr/>
          </p:nvSpPr>
          <p:spPr bwMode="auto">
            <a:xfrm>
              <a:off x="3563938" y="4343400"/>
              <a:ext cx="2044700" cy="14700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37" name="Line 38"/>
            <p:cNvSpPr>
              <a:spLocks noChangeShapeType="1"/>
            </p:cNvSpPr>
            <p:nvPr/>
          </p:nvSpPr>
          <p:spPr bwMode="auto">
            <a:xfrm>
              <a:off x="3551238" y="4346575"/>
              <a:ext cx="990600" cy="2130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8" name="Line 40"/>
            <p:cNvSpPr>
              <a:spLocks noChangeShapeType="1"/>
            </p:cNvSpPr>
            <p:nvPr/>
          </p:nvSpPr>
          <p:spPr bwMode="auto">
            <a:xfrm flipH="1">
              <a:off x="4541838" y="4365625"/>
              <a:ext cx="1066800" cy="2111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Line 41"/>
            <p:cNvSpPr>
              <a:spLocks noChangeShapeType="1"/>
            </p:cNvSpPr>
            <p:nvPr/>
          </p:nvSpPr>
          <p:spPr bwMode="auto">
            <a:xfrm>
              <a:off x="3551238" y="5813425"/>
              <a:ext cx="990600" cy="663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Line 43"/>
            <p:cNvSpPr>
              <a:spLocks noChangeShapeType="1"/>
            </p:cNvSpPr>
            <p:nvPr/>
          </p:nvSpPr>
          <p:spPr bwMode="auto">
            <a:xfrm flipH="1">
              <a:off x="4541838" y="5813425"/>
              <a:ext cx="1066800" cy="663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Oval 63"/>
            <p:cNvSpPr>
              <a:spLocks noChangeArrowheads="1"/>
            </p:cNvSpPr>
            <p:nvPr/>
          </p:nvSpPr>
          <p:spPr bwMode="auto">
            <a:xfrm>
              <a:off x="3987998" y="4756607"/>
              <a:ext cx="88468" cy="88547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17414" name="TextBox 89"/>
          <p:cNvSpPr txBox="1">
            <a:spLocks noChangeArrowheads="1"/>
          </p:cNvSpPr>
          <p:nvPr/>
        </p:nvSpPr>
        <p:spPr bwMode="auto">
          <a:xfrm>
            <a:off x="1143000" y="52685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1</a:t>
            </a:r>
          </a:p>
        </p:txBody>
      </p:sp>
      <p:sp>
        <p:nvSpPr>
          <p:cNvPr id="17415" name="TextBox 90"/>
          <p:cNvSpPr txBox="1">
            <a:spLocks noChangeArrowheads="1"/>
          </p:cNvSpPr>
          <p:nvPr/>
        </p:nvSpPr>
        <p:spPr bwMode="auto">
          <a:xfrm>
            <a:off x="4084638" y="61067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2</a:t>
            </a:r>
          </a:p>
        </p:txBody>
      </p:sp>
      <p:sp>
        <p:nvSpPr>
          <p:cNvPr id="17416" name="TextBox 91"/>
          <p:cNvSpPr txBox="1">
            <a:spLocks noChangeArrowheads="1"/>
          </p:cNvSpPr>
          <p:nvPr/>
        </p:nvSpPr>
        <p:spPr bwMode="auto">
          <a:xfrm>
            <a:off x="7239000" y="5281218"/>
            <a:ext cx="930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3</a:t>
            </a:r>
          </a:p>
        </p:txBody>
      </p:sp>
      <p:sp>
        <p:nvSpPr>
          <p:cNvPr id="17418" name="Text Box 86"/>
          <p:cNvSpPr txBox="1">
            <a:spLocks noChangeArrowheads="1"/>
          </p:cNvSpPr>
          <p:nvPr/>
        </p:nvSpPr>
        <p:spPr bwMode="auto">
          <a:xfrm>
            <a:off x="1181100" y="5495530"/>
            <a:ext cx="1112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1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1</a:t>
            </a:r>
          </a:p>
        </p:txBody>
      </p:sp>
      <p:sp>
        <p:nvSpPr>
          <p:cNvPr id="17419" name="Text Box 87"/>
          <p:cNvSpPr txBox="1">
            <a:spLocks noChangeArrowheads="1"/>
          </p:cNvSpPr>
          <p:nvPr/>
        </p:nvSpPr>
        <p:spPr bwMode="auto">
          <a:xfrm>
            <a:off x="4098925" y="6324205"/>
            <a:ext cx="1128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2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2</a:t>
            </a:r>
          </a:p>
        </p:txBody>
      </p:sp>
      <p:sp>
        <p:nvSpPr>
          <p:cNvPr id="17420" name="Text Box 88"/>
          <p:cNvSpPr txBox="1">
            <a:spLocks noChangeArrowheads="1"/>
          </p:cNvSpPr>
          <p:nvPr/>
        </p:nvSpPr>
        <p:spPr bwMode="auto">
          <a:xfrm>
            <a:off x="7275513" y="5486005"/>
            <a:ext cx="1106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3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3</a:t>
            </a:r>
          </a:p>
        </p:txBody>
      </p:sp>
      <p:sp>
        <p:nvSpPr>
          <p:cNvPr id="105" name="Line 100"/>
          <p:cNvSpPr>
            <a:spLocks noChangeShapeType="1"/>
          </p:cNvSpPr>
          <p:nvPr/>
        </p:nvSpPr>
        <p:spPr bwMode="auto">
          <a:xfrm>
            <a:off x="2611750" y="-908743"/>
            <a:ext cx="1895163" cy="7018636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Triangulation</a:t>
            </a:r>
          </a:p>
        </p:txBody>
      </p: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938292"/>
              </p:ext>
            </p:extLst>
          </p:nvPr>
        </p:nvGraphicFramePr>
        <p:xfrm>
          <a:off x="1092200" y="3584575"/>
          <a:ext cx="439738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1" name="Equation" r:id="rId3" imgW="177800" imgH="228600" progId="Equation.3">
                  <p:embed/>
                </p:oleObj>
              </mc:Choice>
              <mc:Fallback>
                <p:oleObj name="Equation" r:id="rId3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2200" y="3584575"/>
                        <a:ext cx="439738" cy="56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209620"/>
              </p:ext>
            </p:extLst>
          </p:nvPr>
        </p:nvGraphicFramePr>
        <p:xfrm>
          <a:off x="3632200" y="4017963"/>
          <a:ext cx="4413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2" name="Equation" r:id="rId5" imgW="177800" imgH="228600" progId="Equation.3">
                  <p:embed/>
                </p:oleObj>
              </mc:Choice>
              <mc:Fallback>
                <p:oleObj name="Equation" r:id="rId5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2200" y="4017963"/>
                        <a:ext cx="441325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099823"/>
              </p:ext>
            </p:extLst>
          </p:nvPr>
        </p:nvGraphicFramePr>
        <p:xfrm>
          <a:off x="6203950" y="3740150"/>
          <a:ext cx="44132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3" name="Equation" r:id="rId7" imgW="177800" imgH="241300" progId="Equation.3">
                  <p:embed/>
                </p:oleObj>
              </mc:Choice>
              <mc:Fallback>
                <p:oleObj name="Equation" r:id="rId7" imgW="177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03950" y="3740150"/>
                        <a:ext cx="441325" cy="59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870200" y="1395413"/>
            <a:ext cx="575204" cy="526514"/>
            <a:chOff x="2870200" y="1395413"/>
            <a:chExt cx="575204" cy="526514"/>
          </a:xfrm>
        </p:grpSpPr>
        <p:sp>
          <p:nvSpPr>
            <p:cNvPr id="38" name="Oval 23"/>
            <p:cNvSpPr>
              <a:spLocks noChangeArrowheads="1"/>
            </p:cNvSpPr>
            <p:nvPr/>
          </p:nvSpPr>
          <p:spPr bwMode="auto">
            <a:xfrm>
              <a:off x="3250671" y="1727243"/>
              <a:ext cx="194733" cy="194684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graphicFrame>
          <p:nvGraphicFramePr>
            <p:cNvPr id="39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2008034"/>
                </p:ext>
              </p:extLst>
            </p:nvPr>
          </p:nvGraphicFramePr>
          <p:xfrm>
            <a:off x="2870200" y="1395413"/>
            <a:ext cx="411163" cy="411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24" name="Equation" r:id="rId9" imgW="165100" imgH="165100" progId="Equation.3">
                    <p:embed/>
                  </p:oleObj>
                </mc:Choice>
                <mc:Fallback>
                  <p:oleObj name="Equation" r:id="rId9" imgW="1651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870200" y="1395413"/>
                          <a:ext cx="411163" cy="4111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7656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3Dvie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05" y="4267200"/>
            <a:ext cx="2175720" cy="284943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84575" y="4770450"/>
            <a:ext cx="4315909" cy="1536444"/>
            <a:chOff x="-31650" y="203880"/>
            <a:chExt cx="6226787" cy="2216707"/>
          </a:xfrm>
        </p:grpSpPr>
        <p:grpSp>
          <p:nvGrpSpPr>
            <p:cNvPr id="13" name="Group 12"/>
            <p:cNvGrpSpPr/>
            <p:nvPr/>
          </p:nvGrpSpPr>
          <p:grpSpPr>
            <a:xfrm>
              <a:off x="-31650" y="203880"/>
              <a:ext cx="1397190" cy="2216707"/>
              <a:chOff x="-100920" y="465953"/>
              <a:chExt cx="1397190" cy="2216707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-100920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 descr="B21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648" y="532953"/>
                <a:ext cx="1264612" cy="168614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976046" y="203880"/>
              <a:ext cx="1397191" cy="2216707"/>
              <a:chOff x="1784392" y="465953"/>
              <a:chExt cx="1397191" cy="2216707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784392" y="465953"/>
                <a:ext cx="1397191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B2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4184" y="532263"/>
                <a:ext cx="1265129" cy="1686839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4038600" y="203880"/>
              <a:ext cx="1397190" cy="2216707"/>
              <a:chOff x="3659953" y="465953"/>
              <a:chExt cx="1397190" cy="2216707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3659953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 descr="B23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156" y="532263"/>
                <a:ext cx="1265129" cy="1686839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5486399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54981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73236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3810000"/>
            <a:ext cx="8763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374" y="2702004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3505200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1295400"/>
            <a:ext cx="7848600" cy="6096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Points: 		   </a:t>
            </a:r>
            <a:r>
              <a:rPr lang="en-US" dirty="0"/>
              <a:t>Structure from Motion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More points</a:t>
            </a:r>
            <a:r>
              <a:rPr lang="en-US" dirty="0"/>
              <a:t>:  Multiple View Stereo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Meshes</a:t>
            </a:r>
            <a:r>
              <a:rPr lang="en-US" dirty="0"/>
              <a:t>: 		   Model Fitting</a:t>
            </a:r>
          </a:p>
          <a:p>
            <a:pPr marL="0" indent="0">
              <a:buNone/>
            </a:pPr>
            <a:r>
              <a:rPr lang="en-US" dirty="0"/>
              <a:t>Meshes </a:t>
            </a:r>
            <a:r>
              <a:rPr lang="en-US" dirty="0">
                <a:sym typeface="Wingdings"/>
              </a:rPr>
              <a:t> Models</a:t>
            </a:r>
            <a:r>
              <a:rPr lang="en-US" dirty="0"/>
              <a:t>: 	   Texture Mapping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Models:         Image-based Modeling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8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3Dvie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05" y="4267200"/>
            <a:ext cx="2175720" cy="284943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84575" y="4770450"/>
            <a:ext cx="4315909" cy="1536444"/>
            <a:chOff x="-31650" y="203880"/>
            <a:chExt cx="6226787" cy="2216707"/>
          </a:xfrm>
        </p:grpSpPr>
        <p:grpSp>
          <p:nvGrpSpPr>
            <p:cNvPr id="13" name="Group 12"/>
            <p:cNvGrpSpPr/>
            <p:nvPr/>
          </p:nvGrpSpPr>
          <p:grpSpPr>
            <a:xfrm>
              <a:off x="-31650" y="203880"/>
              <a:ext cx="1397190" cy="2216707"/>
              <a:chOff x="-100920" y="465953"/>
              <a:chExt cx="1397190" cy="2216707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-100920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 descr="B21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648" y="532953"/>
                <a:ext cx="1264612" cy="168614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976046" y="203880"/>
              <a:ext cx="1397191" cy="2216707"/>
              <a:chOff x="1784392" y="465953"/>
              <a:chExt cx="1397191" cy="2216707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784392" y="465953"/>
                <a:ext cx="1397191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B2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4184" y="532263"/>
                <a:ext cx="1265129" cy="1686839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4038600" y="203880"/>
              <a:ext cx="1397190" cy="2216707"/>
              <a:chOff x="3659953" y="465953"/>
              <a:chExt cx="1397190" cy="2216707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3659953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 descr="B23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156" y="532263"/>
                <a:ext cx="1265129" cy="1686839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5486399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54981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73236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3810000"/>
            <a:ext cx="8763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374" y="2702004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3505200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1905000"/>
            <a:ext cx="7848600" cy="6096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3Dview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55" y="4267200"/>
            <a:ext cx="2175720" cy="284943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05625" y="5116802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Points: 		   </a:t>
            </a:r>
            <a:r>
              <a:rPr lang="en-US" dirty="0"/>
              <a:t>Structure from Motion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More points</a:t>
            </a:r>
            <a:r>
              <a:rPr lang="en-US" dirty="0"/>
              <a:t>:  Multiple View Stereo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Meshes</a:t>
            </a:r>
            <a:r>
              <a:rPr lang="en-US" dirty="0"/>
              <a:t>: 		   Model Fitting</a:t>
            </a:r>
          </a:p>
          <a:p>
            <a:pPr marL="0" indent="0">
              <a:buNone/>
            </a:pPr>
            <a:r>
              <a:rPr lang="en-US" dirty="0"/>
              <a:t>Meshes </a:t>
            </a:r>
            <a:r>
              <a:rPr lang="en-US" dirty="0">
                <a:sym typeface="Wingdings"/>
              </a:rPr>
              <a:t> Models</a:t>
            </a:r>
            <a:r>
              <a:rPr lang="en-US" dirty="0"/>
              <a:t>: 	   Texture Mapping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Models:         Image-based Modeling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28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3810000"/>
            <a:ext cx="8763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374" y="2702004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3505200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2484796"/>
            <a:ext cx="7848600" cy="6096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Points: 		   </a:t>
            </a:r>
            <a:r>
              <a:rPr lang="en-US" dirty="0"/>
              <a:t>Structure from Motion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More points</a:t>
            </a:r>
            <a:r>
              <a:rPr lang="en-US" dirty="0"/>
              <a:t>:  Multiple View Stereo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Meshes</a:t>
            </a:r>
            <a:r>
              <a:rPr lang="en-US" dirty="0"/>
              <a:t>: 		   Model Fitting</a:t>
            </a:r>
          </a:p>
          <a:p>
            <a:pPr marL="0" indent="0">
              <a:buNone/>
            </a:pPr>
            <a:r>
              <a:rPr lang="en-US" dirty="0"/>
              <a:t>Meshes </a:t>
            </a:r>
            <a:r>
              <a:rPr lang="en-US" dirty="0">
                <a:sym typeface="Wingdings"/>
              </a:rPr>
              <a:t> Models</a:t>
            </a:r>
            <a:r>
              <a:rPr lang="en-US" dirty="0"/>
              <a:t>: 	   Texture Mapping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Models:         Image-based Modeling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58" y="4613196"/>
            <a:ext cx="4433786" cy="21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4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3810000"/>
            <a:ext cx="8763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374" y="2702004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3505200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3072498"/>
            <a:ext cx="7848600" cy="6096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Points: 		   </a:t>
            </a:r>
            <a:r>
              <a:rPr lang="en-US" dirty="0"/>
              <a:t>Structure from Motion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More points</a:t>
            </a:r>
            <a:r>
              <a:rPr lang="en-US" dirty="0"/>
              <a:t>:  Multiple View Stereo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Meshes</a:t>
            </a:r>
            <a:r>
              <a:rPr lang="en-US" dirty="0"/>
              <a:t>: 		   Model Fitting</a:t>
            </a:r>
          </a:p>
          <a:p>
            <a:pPr marL="0" indent="0">
              <a:buNone/>
            </a:pPr>
            <a:r>
              <a:rPr lang="en-US" dirty="0"/>
              <a:t>Meshes </a:t>
            </a:r>
            <a:r>
              <a:rPr lang="en-US" dirty="0">
                <a:sym typeface="Wingdings"/>
              </a:rPr>
              <a:t> Models</a:t>
            </a:r>
            <a:r>
              <a:rPr lang="en-US" dirty="0"/>
              <a:t>: 	   Texture Mapping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Models:         Image-based Modeling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090" y="4948671"/>
            <a:ext cx="1846118" cy="1670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30" y="4839184"/>
            <a:ext cx="1846118" cy="167073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61567" y="5403190"/>
            <a:ext cx="1204238" cy="6678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8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8206" y="4085614"/>
            <a:ext cx="7437516" cy="3471498"/>
            <a:chOff x="-31650" y="-522185"/>
            <a:chExt cx="8580875" cy="4111022"/>
          </a:xfrm>
        </p:grpSpPr>
        <p:pic>
          <p:nvPicPr>
            <p:cNvPr id="13" name="Picture 12" descr="3Dview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1" y="-522185"/>
              <a:ext cx="3139024" cy="4111022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-31650" y="203880"/>
              <a:ext cx="1397190" cy="2216707"/>
              <a:chOff x="-100920" y="465953"/>
              <a:chExt cx="1397190" cy="2216707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-100920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 descr="B21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648" y="532953"/>
                <a:ext cx="1264612" cy="1686149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1976046" y="203880"/>
              <a:ext cx="1397191" cy="2216707"/>
              <a:chOff x="1784392" y="465953"/>
              <a:chExt cx="1397191" cy="221670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784392" y="465953"/>
                <a:ext cx="1397191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 descr="B2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4184" y="532263"/>
                <a:ext cx="1265129" cy="1686839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038600" y="203880"/>
              <a:ext cx="1397190" cy="2216707"/>
              <a:chOff x="3659953" y="465953"/>
              <a:chExt cx="1397190" cy="2216707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3659953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B23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156" y="532263"/>
                <a:ext cx="1265129" cy="1686839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5486400" y="677977"/>
              <a:ext cx="5678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54980" y="677977"/>
              <a:ext cx="5678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3236" y="677977"/>
              <a:ext cx="5678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</a:t>
            </a:r>
            <a:r>
              <a:rPr lang="en-US" altLang="zh-CN" dirty="0"/>
              <a:t>ed</a:t>
            </a:r>
            <a:r>
              <a:rPr lang="en-US" dirty="0"/>
              <a:t>!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3810000"/>
            <a:ext cx="8763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374" y="2702004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3505200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Points: 		   </a:t>
            </a:r>
            <a:r>
              <a:rPr lang="en-US" dirty="0"/>
              <a:t>Structure from Motion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More points</a:t>
            </a:r>
            <a:r>
              <a:rPr lang="en-US" dirty="0"/>
              <a:t>:  Multiple View Stereo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Meshes</a:t>
            </a:r>
            <a:r>
              <a:rPr lang="en-US" dirty="0"/>
              <a:t>: 		   Model Fitting</a:t>
            </a:r>
          </a:p>
          <a:p>
            <a:pPr marL="0" indent="0">
              <a:buNone/>
            </a:pPr>
            <a:r>
              <a:rPr lang="en-US" dirty="0"/>
              <a:t>Meshes </a:t>
            </a:r>
            <a:r>
              <a:rPr lang="en-US" dirty="0">
                <a:sym typeface="Wingdings"/>
              </a:rPr>
              <a:t> Models</a:t>
            </a:r>
            <a:r>
              <a:rPr lang="en-US" dirty="0"/>
              <a:t>: 	   Texture Mapping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Models:         Image-based Modeling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52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3Dvie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65" y="4267200"/>
            <a:ext cx="2175720" cy="284943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472435" y="4770450"/>
            <a:ext cx="4315909" cy="1536444"/>
            <a:chOff x="-31650" y="203880"/>
            <a:chExt cx="6226787" cy="2216707"/>
          </a:xfrm>
        </p:grpSpPr>
        <p:grpSp>
          <p:nvGrpSpPr>
            <p:cNvPr id="13" name="Group 12"/>
            <p:cNvGrpSpPr/>
            <p:nvPr/>
          </p:nvGrpSpPr>
          <p:grpSpPr>
            <a:xfrm>
              <a:off x="-31650" y="203880"/>
              <a:ext cx="1397190" cy="2216707"/>
              <a:chOff x="-100920" y="465953"/>
              <a:chExt cx="1397190" cy="2216707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-100920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 descr="B21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648" y="532953"/>
                <a:ext cx="1264612" cy="168614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976046" y="203880"/>
              <a:ext cx="1397191" cy="2216707"/>
              <a:chOff x="1784392" y="465953"/>
              <a:chExt cx="1397191" cy="2216707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784392" y="465953"/>
                <a:ext cx="1397191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B2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4184" y="532263"/>
                <a:ext cx="1265129" cy="1686839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4038600" y="203880"/>
              <a:ext cx="1397190" cy="2216707"/>
              <a:chOff x="3659953" y="465953"/>
              <a:chExt cx="1397190" cy="2216707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3659953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 descr="B23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156" y="532263"/>
                <a:ext cx="1265129" cy="1686839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5486399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54981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73236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3810000"/>
            <a:ext cx="8763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374" y="2702004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3505200"/>
            <a:ext cx="606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1295400"/>
            <a:ext cx="7848600" cy="6096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Points: 		   </a:t>
            </a:r>
            <a:r>
              <a:rPr lang="en-US" dirty="0"/>
              <a:t>Structure from Motion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More points</a:t>
            </a:r>
            <a:r>
              <a:rPr lang="en-US" dirty="0"/>
              <a:t>:  Multiple View Stereo</a:t>
            </a:r>
          </a:p>
          <a:p>
            <a:pPr marL="0" indent="0">
              <a:buNone/>
            </a:pPr>
            <a:r>
              <a:rPr lang="en-US" dirty="0"/>
              <a:t>Points </a:t>
            </a:r>
            <a:r>
              <a:rPr lang="en-US" dirty="0">
                <a:sym typeface="Wingdings"/>
              </a:rPr>
              <a:t> Meshes</a:t>
            </a:r>
            <a:r>
              <a:rPr lang="en-US" dirty="0"/>
              <a:t>: 		   Model Fitting</a:t>
            </a:r>
          </a:p>
          <a:p>
            <a:pPr marL="0" indent="0">
              <a:buNone/>
            </a:pPr>
            <a:r>
              <a:rPr lang="en-US" dirty="0"/>
              <a:t>Meshes </a:t>
            </a:r>
            <a:r>
              <a:rPr lang="en-US" dirty="0">
                <a:sym typeface="Wingdings"/>
              </a:rPr>
              <a:t> Models</a:t>
            </a:r>
            <a:r>
              <a:rPr lang="en-US" dirty="0"/>
              <a:t>: 	   Texture Mapping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Images </a:t>
            </a:r>
            <a:r>
              <a:rPr lang="en-US" dirty="0">
                <a:sym typeface="Wingdings"/>
              </a:rPr>
              <a:t> Models:         Image-based Modeling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027" y="5438750"/>
            <a:ext cx="1794028" cy="76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0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3Dvie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30" y="4267200"/>
            <a:ext cx="2175720" cy="2849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From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2855926"/>
          </a:xfrm>
        </p:spPr>
        <p:txBody>
          <a:bodyPr>
            <a:normAutofit/>
          </a:bodyPr>
          <a:lstStyle/>
          <a:p>
            <a:r>
              <a:rPr lang="en-US" dirty="0"/>
              <a:t>Structure = 3D Point Cloud of the Scene</a:t>
            </a:r>
          </a:p>
          <a:p>
            <a:r>
              <a:rPr lang="en-US" dirty="0"/>
              <a:t>Motion = Camera Location and Orientation</a:t>
            </a:r>
          </a:p>
          <a:p>
            <a:r>
              <a:rPr lang="en-US" dirty="0"/>
              <a:t>SFM = Get the Point Cloud from Moving Cameras</a:t>
            </a:r>
          </a:p>
          <a:p>
            <a:r>
              <a:rPr lang="en-US" dirty="0"/>
              <a:t>Structure and Motion: Joint Problems to Solve</a:t>
            </a:r>
          </a:p>
        </p:txBody>
      </p:sp>
      <p:pic>
        <p:nvPicPr>
          <p:cNvPr id="19" name="Picture 18" descr="3Dview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65" y="4267200"/>
            <a:ext cx="2175720" cy="284943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72435" y="4770450"/>
            <a:ext cx="4315909" cy="1536444"/>
            <a:chOff x="-31650" y="203880"/>
            <a:chExt cx="6226787" cy="2216707"/>
          </a:xfrm>
        </p:grpSpPr>
        <p:grpSp>
          <p:nvGrpSpPr>
            <p:cNvPr id="21" name="Group 20"/>
            <p:cNvGrpSpPr/>
            <p:nvPr/>
          </p:nvGrpSpPr>
          <p:grpSpPr>
            <a:xfrm>
              <a:off x="-31650" y="203880"/>
              <a:ext cx="1397190" cy="2216707"/>
              <a:chOff x="-100920" y="465953"/>
              <a:chExt cx="1397190" cy="2216707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-100920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 descr="B21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648" y="532953"/>
                <a:ext cx="1264612" cy="1686149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1976046" y="203880"/>
              <a:ext cx="1397191" cy="2216707"/>
              <a:chOff x="1784392" y="465953"/>
              <a:chExt cx="1397191" cy="2216707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1784392" y="465953"/>
                <a:ext cx="1397191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B22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4184" y="532263"/>
                <a:ext cx="1265129" cy="1686839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4038600" y="203880"/>
              <a:ext cx="1397190" cy="2216707"/>
              <a:chOff x="3659953" y="465953"/>
              <a:chExt cx="1397190" cy="2216707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659953" y="465953"/>
                <a:ext cx="1397190" cy="2216707"/>
              </a:xfrm>
              <a:prstGeom prst="roundRect">
                <a:avLst>
                  <a:gd name="adj" fmla="val 63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95250" dist="22987" dir="2700000" sx="102000" sy="102000" algn="tl" rotWithShape="0">
                  <a:srgbClr val="000000">
                    <a:alpha val="34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B23.jp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156" y="532263"/>
                <a:ext cx="1265129" cy="1686839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5486399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4981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73236" y="677976"/>
              <a:ext cx="708738" cy="1198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027" y="5438750"/>
            <a:ext cx="1794028" cy="76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1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5" y="739845"/>
            <a:ext cx="876528" cy="1168704"/>
          </a:xfrm>
          <a:prstGeom prst="rect">
            <a:avLst/>
          </a:prstGeom>
        </p:spPr>
      </p:pic>
      <p:pic>
        <p:nvPicPr>
          <p:cNvPr id="14" name="Picture 13" descr="B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" y="2797245"/>
            <a:ext cx="876886" cy="1169182"/>
          </a:xfrm>
          <a:prstGeom prst="rect">
            <a:avLst/>
          </a:prstGeom>
        </p:spPr>
      </p:pic>
      <p:pic>
        <p:nvPicPr>
          <p:cNvPr id="12" name="Picture 11" descr="B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7" y="4778445"/>
            <a:ext cx="876886" cy="11691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410" y="3711645"/>
            <a:ext cx="1981690" cy="20881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410" y="1044645"/>
            <a:ext cx="1928626" cy="22643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410" y="2472158"/>
            <a:ext cx="1931944" cy="20137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610" y="2496853"/>
            <a:ext cx="1785751" cy="2013719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7610" y="1349445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157610" y="2568645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157610" y="3540723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157610" y="4759923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977010" y="2568645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77010" y="3538366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567810" y="3538366"/>
            <a:ext cx="457200" cy="128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67400" y="6324600"/>
            <a:ext cx="248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Multi-view Stereo (MVS)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89969" y="6324600"/>
            <a:ext cx="291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from Motion (SFM)</a:t>
            </a:r>
          </a:p>
        </p:txBody>
      </p:sp>
      <p:sp>
        <p:nvSpPr>
          <p:cNvPr id="41" name="Right Brace 40"/>
          <p:cNvSpPr/>
          <p:nvPr/>
        </p:nvSpPr>
        <p:spPr>
          <a:xfrm rot="5400000">
            <a:off x="2678078" y="3809903"/>
            <a:ext cx="304800" cy="47465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Brace 41"/>
          <p:cNvSpPr/>
          <p:nvPr/>
        </p:nvSpPr>
        <p:spPr>
          <a:xfrm rot="5400000">
            <a:off x="7023243" y="4417738"/>
            <a:ext cx="304800" cy="35308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76178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5" y="739845"/>
            <a:ext cx="876528" cy="1168704"/>
          </a:xfrm>
          <a:prstGeom prst="rect">
            <a:avLst/>
          </a:prstGeom>
        </p:spPr>
      </p:pic>
      <p:pic>
        <p:nvPicPr>
          <p:cNvPr id="14" name="Picture 13" descr="B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" y="2797245"/>
            <a:ext cx="876886" cy="1169182"/>
          </a:xfrm>
          <a:prstGeom prst="rect">
            <a:avLst/>
          </a:prstGeom>
        </p:spPr>
      </p:pic>
      <p:pic>
        <p:nvPicPr>
          <p:cNvPr id="12" name="Picture 11" descr="B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7" y="4778445"/>
            <a:ext cx="876886" cy="11691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410" y="3711645"/>
            <a:ext cx="1981690" cy="20881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410" y="1044645"/>
            <a:ext cx="1928626" cy="22643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410" y="2472158"/>
            <a:ext cx="1931944" cy="20137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610" y="2496853"/>
            <a:ext cx="1785751" cy="2013719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7610" y="1349445"/>
            <a:ext cx="457200" cy="8382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157610" y="2568645"/>
            <a:ext cx="457200" cy="8382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157610" y="3540723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157610" y="4759923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977010" y="2568645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77010" y="3538366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567810" y="3538366"/>
            <a:ext cx="457200" cy="128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67400" y="6324600"/>
            <a:ext cx="248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Multi-view Stereo (MVS)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89969" y="6324600"/>
            <a:ext cx="291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from Motion (SFM)</a:t>
            </a:r>
          </a:p>
        </p:txBody>
      </p:sp>
      <p:sp>
        <p:nvSpPr>
          <p:cNvPr id="41" name="Right Brace 40"/>
          <p:cNvSpPr/>
          <p:nvPr/>
        </p:nvSpPr>
        <p:spPr>
          <a:xfrm rot="5400000">
            <a:off x="2678078" y="3809903"/>
            <a:ext cx="304800" cy="47465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Brace 41"/>
          <p:cNvSpPr/>
          <p:nvPr/>
        </p:nvSpPr>
        <p:spPr>
          <a:xfrm rot="5400000">
            <a:off x="7023243" y="4417738"/>
            <a:ext cx="304800" cy="35308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55477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669" r="1669"/>
          <a:stretch>
            <a:fillRect/>
          </a:stretch>
        </p:blipFill>
        <p:spPr>
          <a:xfrm>
            <a:off x="1622414" y="1417638"/>
            <a:ext cx="6062815" cy="333431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they take a picture: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60948"/>
              </p:ext>
            </p:extLst>
          </p:nvPr>
        </p:nvGraphicFramePr>
        <p:xfrm>
          <a:off x="4325838" y="4648200"/>
          <a:ext cx="345598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3" name="Equation" r:id="rId4" imgW="1612900" imgH="927100" progId="Equation.3">
                  <p:embed/>
                </p:oleObj>
              </mc:Choice>
              <mc:Fallback>
                <p:oleObj name="Equation" r:id="rId4" imgW="16129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25838" y="4648200"/>
                        <a:ext cx="3455988" cy="199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317556"/>
              </p:ext>
            </p:extLst>
          </p:nvPr>
        </p:nvGraphicFramePr>
        <p:xfrm>
          <a:off x="1201638" y="4876800"/>
          <a:ext cx="1551709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4" name="Equation" r:id="rId6" imgW="711200" imgH="698500" progId="Equation.3">
                  <p:embed/>
                </p:oleObj>
              </mc:Choice>
              <mc:Fallback>
                <p:oleObj name="Equation" r:id="rId6" imgW="7112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1638" y="4876800"/>
                        <a:ext cx="1551709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eft-Right Arrow 10"/>
          <p:cNvSpPr/>
          <p:nvPr/>
        </p:nvSpPr>
        <p:spPr>
          <a:xfrm>
            <a:off x="2954238" y="5410200"/>
            <a:ext cx="990600" cy="4572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937377" y="5759023"/>
            <a:ext cx="1" cy="766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44124" y="6514570"/>
            <a:ext cx="138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to a scale</a:t>
            </a:r>
          </a:p>
        </p:txBody>
      </p:sp>
    </p:spTree>
    <p:extLst>
      <p:ext uri="{BB962C8B-B14F-4D97-AF65-F5344CB8AC3E}">
        <p14:creationId xmlns:p14="http://schemas.microsoft.com/office/powerpoint/2010/main" val="3463680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Two-view Reconstruction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0" y="2615960"/>
            <a:ext cx="9144000" cy="2001118"/>
            <a:chOff x="0" y="2615960"/>
            <a:chExt cx="9144000" cy="2001118"/>
          </a:xfrm>
        </p:grpSpPr>
        <p:pic>
          <p:nvPicPr>
            <p:cNvPr id="4" name="Picture 3" descr="B2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15960"/>
              <a:ext cx="742940" cy="990587"/>
            </a:xfrm>
            <a:prstGeom prst="rect">
              <a:avLst/>
            </a:prstGeom>
          </p:spPr>
        </p:pic>
        <p:pic>
          <p:nvPicPr>
            <p:cNvPr id="5" name="Picture 4" descr="B2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26087"/>
              <a:ext cx="743243" cy="9909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4428" y="3045852"/>
              <a:ext cx="989572" cy="116180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6028" y="298346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keypoints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6028" y="3962400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keypoints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43564" y="3514153"/>
              <a:ext cx="775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719" y="3392269"/>
              <a:ext cx="1426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fundamental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1877" y="3392269"/>
              <a:ext cx="1008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essential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52636" y="3530768"/>
              <a:ext cx="63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[</a:t>
              </a:r>
              <a:r>
                <a:rPr lang="en-US" dirty="0" err="1"/>
                <a:t>R|t</a:t>
              </a:r>
              <a:r>
                <a:rPr lang="en-US" dirty="0"/>
                <a:t>]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0070" y="3505200"/>
              <a:ext cx="1392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triangulation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730138" y="3192827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30138" y="419100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743200" y="373380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63277" y="373380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500236" y="3728721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262236" y="3723642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831266" y="3723642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905000" y="3192827"/>
              <a:ext cx="228600" cy="4137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1929264" y="3874532"/>
              <a:ext cx="228600" cy="3164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012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Detection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7583" y="5539108"/>
            <a:ext cx="8744638" cy="1224192"/>
            <a:chOff x="304800" y="3165754"/>
            <a:chExt cx="8744638" cy="1224192"/>
          </a:xfrm>
        </p:grpSpPr>
        <p:pic>
          <p:nvPicPr>
            <p:cNvPr id="4" name="Picture 3" descr="B2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204646"/>
              <a:ext cx="438140" cy="584187"/>
            </a:xfrm>
            <a:prstGeom prst="rect">
              <a:avLst/>
            </a:prstGeom>
          </p:spPr>
        </p:pic>
        <p:pic>
          <p:nvPicPr>
            <p:cNvPr id="5" name="Picture 4" descr="B2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63" y="3808373"/>
              <a:ext cx="436180" cy="5815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9866" y="3204646"/>
              <a:ext cx="989572" cy="116180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6028" y="316575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keypoints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1537" y="39059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keypoints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43564" y="3514153"/>
              <a:ext cx="775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719" y="3392269"/>
              <a:ext cx="1426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fundamental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1877" y="3392269"/>
              <a:ext cx="1008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essential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52636" y="3530768"/>
              <a:ext cx="63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[</a:t>
              </a:r>
              <a:r>
                <a:rPr lang="en-US" dirty="0" err="1"/>
                <a:t>R|t</a:t>
              </a:r>
              <a:r>
                <a:rPr lang="en-US" dirty="0"/>
                <a:t>]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0070" y="3505200"/>
              <a:ext cx="1392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triangulation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730138" y="3375113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41360" y="411004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743200" y="373380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63277" y="373380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500236" y="3728721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262236" y="3723642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831266" y="3723642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905000" y="3392269"/>
              <a:ext cx="228600" cy="2142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1" idx="3"/>
            </p:cNvCxnSpPr>
            <p:nvPr/>
          </p:nvCxnSpPr>
          <p:spPr>
            <a:xfrm flipV="1">
              <a:off x="1996709" y="3874532"/>
              <a:ext cx="161155" cy="2160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sif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0" y="1295400"/>
            <a:ext cx="2985326" cy="39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66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for each point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7583" y="5539108"/>
            <a:ext cx="8744638" cy="1224192"/>
            <a:chOff x="304800" y="3165754"/>
            <a:chExt cx="8744638" cy="1224192"/>
          </a:xfrm>
        </p:grpSpPr>
        <p:pic>
          <p:nvPicPr>
            <p:cNvPr id="4" name="Picture 3" descr="B2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204646"/>
              <a:ext cx="438140" cy="584187"/>
            </a:xfrm>
            <a:prstGeom prst="rect">
              <a:avLst/>
            </a:prstGeom>
          </p:spPr>
        </p:pic>
        <p:pic>
          <p:nvPicPr>
            <p:cNvPr id="5" name="Picture 4" descr="B2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63" y="3808373"/>
              <a:ext cx="436180" cy="5815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9866" y="3204646"/>
              <a:ext cx="989572" cy="116180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6028" y="316575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keypoints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1537" y="39059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keypoints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43564" y="3514153"/>
              <a:ext cx="775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719" y="3392269"/>
              <a:ext cx="1426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fundamental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1877" y="3392269"/>
              <a:ext cx="1008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essential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52636" y="3530768"/>
              <a:ext cx="63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[</a:t>
              </a:r>
              <a:r>
                <a:rPr lang="en-US" dirty="0" err="1"/>
                <a:t>R|t</a:t>
              </a:r>
              <a:r>
                <a:rPr lang="en-US" dirty="0"/>
                <a:t>]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0070" y="3505200"/>
              <a:ext cx="1392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triangulation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730138" y="3375113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41360" y="411004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743200" y="373380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63277" y="373380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500236" y="3728721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262236" y="3723642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831266" y="3723642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905000" y="3392269"/>
              <a:ext cx="228600" cy="2142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1" idx="3"/>
            </p:cNvCxnSpPr>
            <p:nvPr/>
          </p:nvCxnSpPr>
          <p:spPr>
            <a:xfrm flipV="1">
              <a:off x="1996709" y="3874532"/>
              <a:ext cx="161155" cy="2160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sif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0" y="1295400"/>
            <a:ext cx="2985326" cy="3980436"/>
          </a:xfrm>
          <a:prstGeom prst="rect">
            <a:avLst/>
          </a:prstGeom>
        </p:spPr>
      </p:pic>
      <p:sp>
        <p:nvSpPr>
          <p:cNvPr id="16" name="Double Bracket 15"/>
          <p:cNvSpPr/>
          <p:nvPr/>
        </p:nvSpPr>
        <p:spPr>
          <a:xfrm>
            <a:off x="3538891" y="3669178"/>
            <a:ext cx="381000" cy="1096413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uble Bracket 27"/>
          <p:cNvSpPr/>
          <p:nvPr/>
        </p:nvSpPr>
        <p:spPr>
          <a:xfrm>
            <a:off x="3501083" y="1650850"/>
            <a:ext cx="381000" cy="1139029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095019" y="1508255"/>
            <a:ext cx="1483047" cy="358901"/>
          </a:xfrm>
          <a:custGeom>
            <a:avLst/>
            <a:gdLst>
              <a:gd name="connsiteX0" fmla="*/ 0 w 1823644"/>
              <a:gd name="connsiteY0" fmla="*/ 358901 h 358901"/>
              <a:gd name="connsiteX1" fmla="*/ 1052938 w 1823644"/>
              <a:gd name="connsiteY1" fmla="*/ 11523 h 358901"/>
              <a:gd name="connsiteX2" fmla="*/ 1823644 w 1823644"/>
              <a:gd name="connsiteY2" fmla="*/ 76657 h 358901"/>
              <a:gd name="connsiteX3" fmla="*/ 1823644 w 1823644"/>
              <a:gd name="connsiteY3" fmla="*/ 76657 h 358901"/>
              <a:gd name="connsiteX4" fmla="*/ 1823644 w 1823644"/>
              <a:gd name="connsiteY4" fmla="*/ 76657 h 3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3644" h="358901">
                <a:moveTo>
                  <a:pt x="0" y="358901"/>
                </a:moveTo>
                <a:cubicBezTo>
                  <a:pt x="374498" y="208732"/>
                  <a:pt x="748997" y="58564"/>
                  <a:pt x="1052938" y="11523"/>
                </a:cubicBezTo>
                <a:cubicBezTo>
                  <a:pt x="1356879" y="-35518"/>
                  <a:pt x="1823644" y="76657"/>
                  <a:pt x="1823644" y="76657"/>
                </a:cubicBezTo>
                <a:lnTo>
                  <a:pt x="1823644" y="76657"/>
                </a:lnTo>
                <a:lnTo>
                  <a:pt x="1823644" y="76657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639108" y="3259508"/>
            <a:ext cx="1986470" cy="344538"/>
          </a:xfrm>
          <a:custGeom>
            <a:avLst/>
            <a:gdLst>
              <a:gd name="connsiteX0" fmla="*/ 0 w 1986470"/>
              <a:gd name="connsiteY0" fmla="*/ 138282 h 344538"/>
              <a:gd name="connsiteX1" fmla="*/ 1096358 w 1986470"/>
              <a:gd name="connsiteY1" fmla="*/ 8016 h 344538"/>
              <a:gd name="connsiteX2" fmla="*/ 1986470 w 1986470"/>
              <a:gd name="connsiteY2" fmla="*/ 344538 h 344538"/>
              <a:gd name="connsiteX3" fmla="*/ 1986470 w 1986470"/>
              <a:gd name="connsiteY3" fmla="*/ 344538 h 34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470" h="344538">
                <a:moveTo>
                  <a:pt x="0" y="138282"/>
                </a:moveTo>
                <a:cubicBezTo>
                  <a:pt x="382640" y="55961"/>
                  <a:pt x="765280" y="-26360"/>
                  <a:pt x="1096358" y="8016"/>
                </a:cubicBezTo>
                <a:cubicBezTo>
                  <a:pt x="1427436" y="42392"/>
                  <a:pt x="1986470" y="344538"/>
                  <a:pt x="1986470" y="344538"/>
                </a:cubicBezTo>
                <a:lnTo>
                  <a:pt x="1986470" y="344538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62660" y="4765591"/>
            <a:ext cx="114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SIFT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51805" y="2789879"/>
            <a:ext cx="114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SIFT</a:t>
            </a:r>
          </a:p>
          <a:p>
            <a:pPr algn="ctr"/>
            <a:r>
              <a:rPr lang="en-US" dirty="0"/>
              <a:t>descriptor</a:t>
            </a:r>
          </a:p>
        </p:txBody>
      </p:sp>
    </p:spTree>
    <p:extLst>
      <p:ext uri="{BB962C8B-B14F-4D97-AF65-F5344CB8AC3E}">
        <p14:creationId xmlns:p14="http://schemas.microsoft.com/office/powerpoint/2010/main" val="105001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for the other images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7583" y="5539108"/>
            <a:ext cx="8744638" cy="1224192"/>
            <a:chOff x="304800" y="3165754"/>
            <a:chExt cx="8744638" cy="1224192"/>
          </a:xfrm>
        </p:grpSpPr>
        <p:pic>
          <p:nvPicPr>
            <p:cNvPr id="4" name="Picture 3" descr="B2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204646"/>
              <a:ext cx="438140" cy="584187"/>
            </a:xfrm>
            <a:prstGeom prst="rect">
              <a:avLst/>
            </a:prstGeom>
          </p:spPr>
        </p:pic>
        <p:pic>
          <p:nvPicPr>
            <p:cNvPr id="5" name="Picture 4" descr="B2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63" y="3808373"/>
              <a:ext cx="436180" cy="5815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9866" y="3204646"/>
              <a:ext cx="989572" cy="116180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6028" y="316575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keypoints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1537" y="39059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keypoints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43564" y="3514153"/>
              <a:ext cx="775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719" y="3392269"/>
              <a:ext cx="1426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fundamental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1877" y="3392269"/>
              <a:ext cx="1008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essential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52636" y="3530768"/>
              <a:ext cx="63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[</a:t>
              </a:r>
              <a:r>
                <a:rPr lang="en-US" dirty="0" err="1"/>
                <a:t>R|t</a:t>
              </a:r>
              <a:r>
                <a:rPr lang="en-US" dirty="0"/>
                <a:t>]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0070" y="3505200"/>
              <a:ext cx="1392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triangulation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730138" y="3375113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41360" y="411004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743200" y="373380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63277" y="373380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500236" y="3728721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262236" y="3723642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831266" y="3723642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905000" y="3392269"/>
              <a:ext cx="228600" cy="2142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1" idx="3"/>
            </p:cNvCxnSpPr>
            <p:nvPr/>
          </p:nvCxnSpPr>
          <p:spPr>
            <a:xfrm flipV="1">
              <a:off x="1996709" y="3874532"/>
              <a:ext cx="161155" cy="2160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sif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0" y="1295400"/>
            <a:ext cx="2985326" cy="3980436"/>
          </a:xfrm>
          <a:prstGeom prst="rect">
            <a:avLst/>
          </a:prstGeom>
        </p:spPr>
      </p:pic>
      <p:pic>
        <p:nvPicPr>
          <p:cNvPr id="10" name="Picture 9" descr="sift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53" y="1279083"/>
            <a:ext cx="3000819" cy="4045080"/>
          </a:xfrm>
          <a:prstGeom prst="rect">
            <a:avLst/>
          </a:prstGeom>
        </p:spPr>
      </p:pic>
      <p:sp>
        <p:nvSpPr>
          <p:cNvPr id="16" name="Double Bracket 15"/>
          <p:cNvSpPr/>
          <p:nvPr/>
        </p:nvSpPr>
        <p:spPr>
          <a:xfrm>
            <a:off x="3538891" y="3669178"/>
            <a:ext cx="381000" cy="1096413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uble Bracket 25"/>
          <p:cNvSpPr/>
          <p:nvPr/>
        </p:nvSpPr>
        <p:spPr>
          <a:xfrm>
            <a:off x="5211257" y="3669178"/>
            <a:ext cx="381000" cy="1096413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uble Bracket 27"/>
          <p:cNvSpPr/>
          <p:nvPr/>
        </p:nvSpPr>
        <p:spPr>
          <a:xfrm>
            <a:off x="3501083" y="1650850"/>
            <a:ext cx="381000" cy="1139029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uble Bracket 29"/>
          <p:cNvSpPr/>
          <p:nvPr/>
        </p:nvSpPr>
        <p:spPr>
          <a:xfrm>
            <a:off x="5210619" y="1639611"/>
            <a:ext cx="381000" cy="115026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095019" y="1508255"/>
            <a:ext cx="1483047" cy="358901"/>
          </a:xfrm>
          <a:custGeom>
            <a:avLst/>
            <a:gdLst>
              <a:gd name="connsiteX0" fmla="*/ 0 w 1823644"/>
              <a:gd name="connsiteY0" fmla="*/ 358901 h 358901"/>
              <a:gd name="connsiteX1" fmla="*/ 1052938 w 1823644"/>
              <a:gd name="connsiteY1" fmla="*/ 11523 h 358901"/>
              <a:gd name="connsiteX2" fmla="*/ 1823644 w 1823644"/>
              <a:gd name="connsiteY2" fmla="*/ 76657 h 358901"/>
              <a:gd name="connsiteX3" fmla="*/ 1823644 w 1823644"/>
              <a:gd name="connsiteY3" fmla="*/ 76657 h 358901"/>
              <a:gd name="connsiteX4" fmla="*/ 1823644 w 1823644"/>
              <a:gd name="connsiteY4" fmla="*/ 76657 h 3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3644" h="358901">
                <a:moveTo>
                  <a:pt x="0" y="358901"/>
                </a:moveTo>
                <a:cubicBezTo>
                  <a:pt x="374498" y="208732"/>
                  <a:pt x="748997" y="58564"/>
                  <a:pt x="1052938" y="11523"/>
                </a:cubicBezTo>
                <a:cubicBezTo>
                  <a:pt x="1356879" y="-35518"/>
                  <a:pt x="1823644" y="76657"/>
                  <a:pt x="1823644" y="76657"/>
                </a:cubicBezTo>
                <a:lnTo>
                  <a:pt x="1823644" y="76657"/>
                </a:lnTo>
                <a:lnTo>
                  <a:pt x="1823644" y="76657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639108" y="3259508"/>
            <a:ext cx="1986470" cy="344538"/>
          </a:xfrm>
          <a:custGeom>
            <a:avLst/>
            <a:gdLst>
              <a:gd name="connsiteX0" fmla="*/ 0 w 1986470"/>
              <a:gd name="connsiteY0" fmla="*/ 138282 h 344538"/>
              <a:gd name="connsiteX1" fmla="*/ 1096358 w 1986470"/>
              <a:gd name="connsiteY1" fmla="*/ 8016 h 344538"/>
              <a:gd name="connsiteX2" fmla="*/ 1986470 w 1986470"/>
              <a:gd name="connsiteY2" fmla="*/ 344538 h 344538"/>
              <a:gd name="connsiteX3" fmla="*/ 1986470 w 1986470"/>
              <a:gd name="connsiteY3" fmla="*/ 344538 h 34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470" h="344538">
                <a:moveTo>
                  <a:pt x="0" y="138282"/>
                </a:moveTo>
                <a:cubicBezTo>
                  <a:pt x="382640" y="55961"/>
                  <a:pt x="765280" y="-26360"/>
                  <a:pt x="1096358" y="8016"/>
                </a:cubicBezTo>
                <a:cubicBezTo>
                  <a:pt x="1427436" y="42392"/>
                  <a:pt x="1986470" y="344538"/>
                  <a:pt x="1986470" y="344538"/>
                </a:cubicBezTo>
                <a:lnTo>
                  <a:pt x="1986470" y="344538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62660" y="4765591"/>
            <a:ext cx="114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SIFT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91551" y="4766013"/>
            <a:ext cx="114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SIFT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92117" y="2789879"/>
            <a:ext cx="114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SIFT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51805" y="2789879"/>
            <a:ext cx="114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SIFT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40" name="Freeform 39"/>
          <p:cNvSpPr/>
          <p:nvPr/>
        </p:nvSpPr>
        <p:spPr>
          <a:xfrm>
            <a:off x="5394946" y="1232539"/>
            <a:ext cx="2225280" cy="645473"/>
          </a:xfrm>
          <a:custGeom>
            <a:avLst/>
            <a:gdLst>
              <a:gd name="connsiteX0" fmla="*/ 2225280 w 2225280"/>
              <a:gd name="connsiteY0" fmla="*/ 645473 h 645473"/>
              <a:gd name="connsiteX1" fmla="*/ 1042083 w 2225280"/>
              <a:gd name="connsiteY1" fmla="*/ 4995 h 645473"/>
              <a:gd name="connsiteX2" fmla="*/ 0 w 2225280"/>
              <a:gd name="connsiteY2" fmla="*/ 330662 h 64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5280" h="645473">
                <a:moveTo>
                  <a:pt x="2225280" y="645473"/>
                </a:moveTo>
                <a:cubicBezTo>
                  <a:pt x="1819121" y="351468"/>
                  <a:pt x="1412963" y="57463"/>
                  <a:pt x="1042083" y="4995"/>
                </a:cubicBezTo>
                <a:cubicBezTo>
                  <a:pt x="671203" y="-47473"/>
                  <a:pt x="0" y="330662"/>
                  <a:pt x="0" y="330662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5394946" y="3366044"/>
            <a:ext cx="1801934" cy="238002"/>
          </a:xfrm>
          <a:custGeom>
            <a:avLst/>
            <a:gdLst>
              <a:gd name="connsiteX0" fmla="*/ 1801934 w 1801934"/>
              <a:gd name="connsiteY0" fmla="*/ 20891 h 238002"/>
              <a:gd name="connsiteX1" fmla="*/ 683867 w 1801934"/>
              <a:gd name="connsiteY1" fmla="*/ 20891 h 238002"/>
              <a:gd name="connsiteX2" fmla="*/ 0 w 1801934"/>
              <a:gd name="connsiteY2" fmla="*/ 238002 h 23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1934" h="238002">
                <a:moveTo>
                  <a:pt x="1801934" y="20891"/>
                </a:moveTo>
                <a:cubicBezTo>
                  <a:pt x="1393061" y="2798"/>
                  <a:pt x="984189" y="-15294"/>
                  <a:pt x="683867" y="20891"/>
                </a:cubicBezTo>
                <a:cubicBezTo>
                  <a:pt x="383545" y="57076"/>
                  <a:pt x="0" y="238002"/>
                  <a:pt x="0" y="238002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5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Match for correspondences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67583" y="5539108"/>
            <a:ext cx="8744638" cy="1224192"/>
            <a:chOff x="304800" y="3165754"/>
            <a:chExt cx="8744638" cy="1224192"/>
          </a:xfrm>
        </p:grpSpPr>
        <p:pic>
          <p:nvPicPr>
            <p:cNvPr id="4" name="Picture 3" descr="B2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204646"/>
              <a:ext cx="438140" cy="584187"/>
            </a:xfrm>
            <a:prstGeom prst="rect">
              <a:avLst/>
            </a:prstGeom>
          </p:spPr>
        </p:pic>
        <p:pic>
          <p:nvPicPr>
            <p:cNvPr id="5" name="Picture 4" descr="B2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63" y="3808373"/>
              <a:ext cx="436180" cy="5815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9866" y="3204646"/>
              <a:ext cx="989572" cy="116180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6028" y="316575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keypoints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1537" y="390592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keypoints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43564" y="3514153"/>
              <a:ext cx="775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0719" y="3392269"/>
              <a:ext cx="1426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fundamental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1877" y="3392269"/>
              <a:ext cx="1008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essential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52636" y="3530768"/>
              <a:ext cx="63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[</a:t>
              </a:r>
              <a:r>
                <a:rPr lang="en-US" dirty="0" err="1"/>
                <a:t>R|t</a:t>
              </a:r>
              <a:r>
                <a:rPr lang="en-US" dirty="0"/>
                <a:t>]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0070" y="3505200"/>
              <a:ext cx="1392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triangulation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730138" y="3375113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41360" y="411004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743200" y="373380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263277" y="3733800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500236" y="3728721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262236" y="3723642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831266" y="3723642"/>
              <a:ext cx="228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905000" y="3392269"/>
              <a:ext cx="228600" cy="2142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1" idx="3"/>
            </p:cNvCxnSpPr>
            <p:nvPr/>
          </p:nvCxnSpPr>
          <p:spPr>
            <a:xfrm flipV="1">
              <a:off x="1996709" y="3874532"/>
              <a:ext cx="161155" cy="2160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sif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0" y="1295400"/>
            <a:ext cx="2985326" cy="3980436"/>
          </a:xfrm>
          <a:prstGeom prst="rect">
            <a:avLst/>
          </a:prstGeom>
        </p:spPr>
      </p:pic>
      <p:pic>
        <p:nvPicPr>
          <p:cNvPr id="10" name="Picture 9" descr="sift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53" y="1279083"/>
            <a:ext cx="3000819" cy="4045080"/>
          </a:xfrm>
          <a:prstGeom prst="rect">
            <a:avLst/>
          </a:prstGeom>
        </p:spPr>
      </p:pic>
      <p:sp>
        <p:nvSpPr>
          <p:cNvPr id="16" name="Double Bracket 15"/>
          <p:cNvSpPr/>
          <p:nvPr/>
        </p:nvSpPr>
        <p:spPr>
          <a:xfrm>
            <a:off x="3538891" y="3669178"/>
            <a:ext cx="381000" cy="1096413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uble Bracket 25"/>
          <p:cNvSpPr/>
          <p:nvPr/>
        </p:nvSpPr>
        <p:spPr>
          <a:xfrm>
            <a:off x="5211257" y="3669178"/>
            <a:ext cx="381000" cy="1096413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uble Bracket 27"/>
          <p:cNvSpPr/>
          <p:nvPr/>
        </p:nvSpPr>
        <p:spPr>
          <a:xfrm>
            <a:off x="3501083" y="1650850"/>
            <a:ext cx="381000" cy="1139029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uble Bracket 29"/>
          <p:cNvSpPr/>
          <p:nvPr/>
        </p:nvSpPr>
        <p:spPr>
          <a:xfrm>
            <a:off x="5210619" y="1639611"/>
            <a:ext cx="381000" cy="115026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095019" y="1508255"/>
            <a:ext cx="1483047" cy="358901"/>
          </a:xfrm>
          <a:custGeom>
            <a:avLst/>
            <a:gdLst>
              <a:gd name="connsiteX0" fmla="*/ 0 w 1823644"/>
              <a:gd name="connsiteY0" fmla="*/ 358901 h 358901"/>
              <a:gd name="connsiteX1" fmla="*/ 1052938 w 1823644"/>
              <a:gd name="connsiteY1" fmla="*/ 11523 h 358901"/>
              <a:gd name="connsiteX2" fmla="*/ 1823644 w 1823644"/>
              <a:gd name="connsiteY2" fmla="*/ 76657 h 358901"/>
              <a:gd name="connsiteX3" fmla="*/ 1823644 w 1823644"/>
              <a:gd name="connsiteY3" fmla="*/ 76657 h 358901"/>
              <a:gd name="connsiteX4" fmla="*/ 1823644 w 1823644"/>
              <a:gd name="connsiteY4" fmla="*/ 76657 h 3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3644" h="358901">
                <a:moveTo>
                  <a:pt x="0" y="358901"/>
                </a:moveTo>
                <a:cubicBezTo>
                  <a:pt x="374498" y="208732"/>
                  <a:pt x="748997" y="58564"/>
                  <a:pt x="1052938" y="11523"/>
                </a:cubicBezTo>
                <a:cubicBezTo>
                  <a:pt x="1356879" y="-35518"/>
                  <a:pt x="1823644" y="76657"/>
                  <a:pt x="1823644" y="76657"/>
                </a:cubicBezTo>
                <a:lnTo>
                  <a:pt x="1823644" y="76657"/>
                </a:lnTo>
                <a:lnTo>
                  <a:pt x="1823644" y="76657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639108" y="3259508"/>
            <a:ext cx="1986470" cy="344538"/>
          </a:xfrm>
          <a:custGeom>
            <a:avLst/>
            <a:gdLst>
              <a:gd name="connsiteX0" fmla="*/ 0 w 1986470"/>
              <a:gd name="connsiteY0" fmla="*/ 138282 h 344538"/>
              <a:gd name="connsiteX1" fmla="*/ 1096358 w 1986470"/>
              <a:gd name="connsiteY1" fmla="*/ 8016 h 344538"/>
              <a:gd name="connsiteX2" fmla="*/ 1986470 w 1986470"/>
              <a:gd name="connsiteY2" fmla="*/ 344538 h 344538"/>
              <a:gd name="connsiteX3" fmla="*/ 1986470 w 1986470"/>
              <a:gd name="connsiteY3" fmla="*/ 344538 h 34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470" h="344538">
                <a:moveTo>
                  <a:pt x="0" y="138282"/>
                </a:moveTo>
                <a:cubicBezTo>
                  <a:pt x="382640" y="55961"/>
                  <a:pt x="765280" y="-26360"/>
                  <a:pt x="1096358" y="8016"/>
                </a:cubicBezTo>
                <a:cubicBezTo>
                  <a:pt x="1427436" y="42392"/>
                  <a:pt x="1986470" y="344538"/>
                  <a:pt x="1986470" y="344538"/>
                </a:cubicBezTo>
                <a:lnTo>
                  <a:pt x="1986470" y="344538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62660" y="4765591"/>
            <a:ext cx="114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SIFT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91551" y="4766013"/>
            <a:ext cx="114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SIFT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92117" y="2789879"/>
            <a:ext cx="114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SIFT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51805" y="2789879"/>
            <a:ext cx="114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SIFT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40" name="Freeform 39"/>
          <p:cNvSpPr/>
          <p:nvPr/>
        </p:nvSpPr>
        <p:spPr>
          <a:xfrm>
            <a:off x="5394946" y="1232539"/>
            <a:ext cx="2225280" cy="645473"/>
          </a:xfrm>
          <a:custGeom>
            <a:avLst/>
            <a:gdLst>
              <a:gd name="connsiteX0" fmla="*/ 2225280 w 2225280"/>
              <a:gd name="connsiteY0" fmla="*/ 645473 h 645473"/>
              <a:gd name="connsiteX1" fmla="*/ 1042083 w 2225280"/>
              <a:gd name="connsiteY1" fmla="*/ 4995 h 645473"/>
              <a:gd name="connsiteX2" fmla="*/ 0 w 2225280"/>
              <a:gd name="connsiteY2" fmla="*/ 330662 h 64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5280" h="645473">
                <a:moveTo>
                  <a:pt x="2225280" y="645473"/>
                </a:moveTo>
                <a:cubicBezTo>
                  <a:pt x="1819121" y="351468"/>
                  <a:pt x="1412963" y="57463"/>
                  <a:pt x="1042083" y="4995"/>
                </a:cubicBezTo>
                <a:cubicBezTo>
                  <a:pt x="671203" y="-47473"/>
                  <a:pt x="0" y="330662"/>
                  <a:pt x="0" y="330662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5394946" y="3366044"/>
            <a:ext cx="1801934" cy="238002"/>
          </a:xfrm>
          <a:custGeom>
            <a:avLst/>
            <a:gdLst>
              <a:gd name="connsiteX0" fmla="*/ 1801934 w 1801934"/>
              <a:gd name="connsiteY0" fmla="*/ 20891 h 238002"/>
              <a:gd name="connsiteX1" fmla="*/ 683867 w 1801934"/>
              <a:gd name="connsiteY1" fmla="*/ 20891 h 238002"/>
              <a:gd name="connsiteX2" fmla="*/ 0 w 1801934"/>
              <a:gd name="connsiteY2" fmla="*/ 238002 h 23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1934" h="238002">
                <a:moveTo>
                  <a:pt x="1801934" y="20891"/>
                </a:moveTo>
                <a:cubicBezTo>
                  <a:pt x="1393061" y="2798"/>
                  <a:pt x="984189" y="-15294"/>
                  <a:pt x="683867" y="20891"/>
                </a:cubicBezTo>
                <a:cubicBezTo>
                  <a:pt x="383545" y="57076"/>
                  <a:pt x="0" y="238002"/>
                  <a:pt x="0" y="238002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126060" y="2203679"/>
            <a:ext cx="78041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126060" y="2302224"/>
            <a:ext cx="780410" cy="2007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126060" y="2302225"/>
            <a:ext cx="780410" cy="2007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26060" y="4440347"/>
            <a:ext cx="78041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752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Line 99"/>
          <p:cNvSpPr>
            <a:spLocks noChangeShapeType="1"/>
          </p:cNvSpPr>
          <p:nvPr/>
        </p:nvSpPr>
        <p:spPr bwMode="auto">
          <a:xfrm flipH="1">
            <a:off x="474663" y="1809355"/>
            <a:ext cx="2881312" cy="345598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431" name="Group 66"/>
          <p:cNvGrpSpPr>
            <a:grpSpLocks/>
          </p:cNvGrpSpPr>
          <p:nvPr/>
        </p:nvGrpSpPr>
        <p:grpSpPr bwMode="auto">
          <a:xfrm>
            <a:off x="461963" y="3211118"/>
            <a:ext cx="2270125" cy="2057400"/>
            <a:chOff x="461963" y="3581400"/>
            <a:chExt cx="2270125" cy="2057400"/>
          </a:xfrm>
        </p:grpSpPr>
        <p:sp>
          <p:nvSpPr>
            <p:cNvPr id="17472" name="AutoShape 4"/>
            <p:cNvSpPr>
              <a:spLocks noChangeArrowheads="1"/>
            </p:cNvSpPr>
            <p:nvPr/>
          </p:nvSpPr>
          <p:spPr bwMode="auto">
            <a:xfrm rot="5400000">
              <a:off x="867569" y="3709194"/>
              <a:ext cx="1981200" cy="1725612"/>
            </a:xfrm>
            <a:prstGeom prst="parallelogram">
              <a:avLst>
                <a:gd name="adj" fmla="val 2870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74" name="Line 33"/>
            <p:cNvSpPr>
              <a:spLocks noChangeShapeType="1"/>
            </p:cNvSpPr>
            <p:nvPr/>
          </p:nvSpPr>
          <p:spPr bwMode="auto">
            <a:xfrm flipH="1">
              <a:off x="461963" y="3581400"/>
              <a:ext cx="53340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5" name="Line 34"/>
            <p:cNvSpPr>
              <a:spLocks noChangeShapeType="1"/>
            </p:cNvSpPr>
            <p:nvPr/>
          </p:nvSpPr>
          <p:spPr bwMode="auto">
            <a:xfrm flipH="1">
              <a:off x="461963" y="5029200"/>
              <a:ext cx="5334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6" name="Line 35"/>
            <p:cNvSpPr>
              <a:spLocks noChangeShapeType="1"/>
            </p:cNvSpPr>
            <p:nvPr/>
          </p:nvSpPr>
          <p:spPr bwMode="auto">
            <a:xfrm flipH="1">
              <a:off x="461963" y="4081463"/>
              <a:ext cx="2270125" cy="155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7" name="Line 37"/>
            <p:cNvSpPr>
              <a:spLocks noChangeShapeType="1"/>
            </p:cNvSpPr>
            <p:nvPr/>
          </p:nvSpPr>
          <p:spPr bwMode="auto">
            <a:xfrm flipH="1">
              <a:off x="461963" y="5562600"/>
              <a:ext cx="2209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9" name="Oval 55"/>
            <p:cNvSpPr>
              <a:spLocks noChangeArrowheads="1"/>
            </p:cNvSpPr>
            <p:nvPr/>
          </p:nvSpPr>
          <p:spPr bwMode="auto">
            <a:xfrm>
              <a:off x="1437354" y="4323856"/>
              <a:ext cx="90348" cy="90364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17457" name="Oval 23"/>
          <p:cNvSpPr>
            <a:spLocks noChangeArrowheads="1"/>
          </p:cNvSpPr>
          <p:nvPr/>
        </p:nvSpPr>
        <p:spPr bwMode="auto">
          <a:xfrm>
            <a:off x="3250671" y="1727243"/>
            <a:ext cx="194733" cy="194684"/>
          </a:xfrm>
          <a:prstGeom prst="ellipse">
            <a:avLst/>
          </a:prstGeom>
          <a:solidFill>
            <a:srgbClr val="FF010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grpSp>
        <p:nvGrpSpPr>
          <p:cNvPr id="17434" name="Group 83"/>
          <p:cNvGrpSpPr>
            <a:grpSpLocks/>
          </p:cNvGrpSpPr>
          <p:nvPr/>
        </p:nvGrpSpPr>
        <p:grpSpPr bwMode="auto">
          <a:xfrm>
            <a:off x="3551238" y="3973118"/>
            <a:ext cx="2057400" cy="2133600"/>
            <a:chOff x="3551238" y="4343400"/>
            <a:chExt cx="2057400" cy="2133600"/>
          </a:xfrm>
        </p:grpSpPr>
        <p:sp>
          <p:nvSpPr>
            <p:cNvPr id="17435" name="Rectangle 11"/>
            <p:cNvSpPr>
              <a:spLocks noChangeArrowheads="1"/>
            </p:cNvSpPr>
            <p:nvPr/>
          </p:nvSpPr>
          <p:spPr bwMode="auto">
            <a:xfrm>
              <a:off x="3563938" y="4343400"/>
              <a:ext cx="2044700" cy="14700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37" name="Line 38"/>
            <p:cNvSpPr>
              <a:spLocks noChangeShapeType="1"/>
            </p:cNvSpPr>
            <p:nvPr/>
          </p:nvSpPr>
          <p:spPr bwMode="auto">
            <a:xfrm>
              <a:off x="3551238" y="4346575"/>
              <a:ext cx="990600" cy="2130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8" name="Line 40"/>
            <p:cNvSpPr>
              <a:spLocks noChangeShapeType="1"/>
            </p:cNvSpPr>
            <p:nvPr/>
          </p:nvSpPr>
          <p:spPr bwMode="auto">
            <a:xfrm flipH="1">
              <a:off x="4541838" y="4365625"/>
              <a:ext cx="1066800" cy="2111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Line 41"/>
            <p:cNvSpPr>
              <a:spLocks noChangeShapeType="1"/>
            </p:cNvSpPr>
            <p:nvPr/>
          </p:nvSpPr>
          <p:spPr bwMode="auto">
            <a:xfrm>
              <a:off x="3551238" y="5813425"/>
              <a:ext cx="990600" cy="663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Line 43"/>
            <p:cNvSpPr>
              <a:spLocks noChangeShapeType="1"/>
            </p:cNvSpPr>
            <p:nvPr/>
          </p:nvSpPr>
          <p:spPr bwMode="auto">
            <a:xfrm flipH="1">
              <a:off x="4541838" y="5813425"/>
              <a:ext cx="1066800" cy="663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Oval 63"/>
            <p:cNvSpPr>
              <a:spLocks noChangeArrowheads="1"/>
            </p:cNvSpPr>
            <p:nvPr/>
          </p:nvSpPr>
          <p:spPr bwMode="auto">
            <a:xfrm>
              <a:off x="3987998" y="4756607"/>
              <a:ext cx="88468" cy="88547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17414" name="TextBox 89"/>
          <p:cNvSpPr txBox="1">
            <a:spLocks noChangeArrowheads="1"/>
          </p:cNvSpPr>
          <p:nvPr/>
        </p:nvSpPr>
        <p:spPr bwMode="auto">
          <a:xfrm>
            <a:off x="1143000" y="52685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1</a:t>
            </a:r>
          </a:p>
        </p:txBody>
      </p:sp>
      <p:sp>
        <p:nvSpPr>
          <p:cNvPr id="17415" name="TextBox 90"/>
          <p:cNvSpPr txBox="1">
            <a:spLocks noChangeArrowheads="1"/>
          </p:cNvSpPr>
          <p:nvPr/>
        </p:nvSpPr>
        <p:spPr bwMode="auto">
          <a:xfrm>
            <a:off x="4084638" y="61067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2</a:t>
            </a:r>
          </a:p>
        </p:txBody>
      </p:sp>
      <p:sp>
        <p:nvSpPr>
          <p:cNvPr id="17418" name="Text Box 86"/>
          <p:cNvSpPr txBox="1">
            <a:spLocks noChangeArrowheads="1"/>
          </p:cNvSpPr>
          <p:nvPr/>
        </p:nvSpPr>
        <p:spPr bwMode="auto">
          <a:xfrm>
            <a:off x="1181100" y="5495530"/>
            <a:ext cx="1112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1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1</a:t>
            </a:r>
          </a:p>
        </p:txBody>
      </p:sp>
      <p:sp>
        <p:nvSpPr>
          <p:cNvPr id="17419" name="Text Box 87"/>
          <p:cNvSpPr txBox="1">
            <a:spLocks noChangeArrowheads="1"/>
          </p:cNvSpPr>
          <p:nvPr/>
        </p:nvSpPr>
        <p:spPr bwMode="auto">
          <a:xfrm>
            <a:off x="4098925" y="6324205"/>
            <a:ext cx="1128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2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2</a:t>
            </a:r>
          </a:p>
        </p:txBody>
      </p:sp>
      <p:sp>
        <p:nvSpPr>
          <p:cNvPr id="105" name="Line 100"/>
          <p:cNvSpPr>
            <a:spLocks noChangeShapeType="1"/>
          </p:cNvSpPr>
          <p:nvPr/>
        </p:nvSpPr>
        <p:spPr bwMode="auto">
          <a:xfrm>
            <a:off x="3355975" y="1847455"/>
            <a:ext cx="1150938" cy="426243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245906"/>
              </p:ext>
            </p:extLst>
          </p:nvPr>
        </p:nvGraphicFramePr>
        <p:xfrm>
          <a:off x="2870200" y="1395413"/>
          <a:ext cx="411163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7" name="Equation" r:id="rId3" imgW="165100" imgH="165100" progId="Equation.3">
                  <p:embed/>
                </p:oleObj>
              </mc:Choice>
              <mc:Fallback>
                <p:oleObj name="Equation" r:id="rId3" imgW="165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0200" y="1395413"/>
                        <a:ext cx="411163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Fundamental Matrix</a:t>
            </a:r>
          </a:p>
        </p:txBody>
      </p: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422559"/>
              </p:ext>
            </p:extLst>
          </p:nvPr>
        </p:nvGraphicFramePr>
        <p:xfrm>
          <a:off x="1092200" y="3584575"/>
          <a:ext cx="439738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8" name="Equation" r:id="rId5" imgW="177800" imgH="228600" progId="Equation.3">
                  <p:embed/>
                </p:oleObj>
              </mc:Choice>
              <mc:Fallback>
                <p:oleObj name="Equation" r:id="rId5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2200" y="3584575"/>
                        <a:ext cx="439738" cy="56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702648"/>
              </p:ext>
            </p:extLst>
          </p:nvPr>
        </p:nvGraphicFramePr>
        <p:xfrm>
          <a:off x="3632200" y="4017963"/>
          <a:ext cx="4413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9" name="Equation" r:id="rId7" imgW="177800" imgH="228600" progId="Equation.3">
                  <p:embed/>
                </p:oleObj>
              </mc:Choice>
              <mc:Fallback>
                <p:oleObj name="Equation" r:id="rId7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2200" y="4017963"/>
                        <a:ext cx="441325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923686"/>
              </p:ext>
            </p:extLst>
          </p:nvPr>
        </p:nvGraphicFramePr>
        <p:xfrm>
          <a:off x="6365875" y="3017838"/>
          <a:ext cx="2212284" cy="814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90" name="Equation" r:id="rId9" imgW="622300" imgH="228600" progId="Equation.3">
                  <p:embed/>
                </p:oleObj>
              </mc:Choice>
              <mc:Fallback>
                <p:oleObj name="Equation" r:id="rId9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65875" y="3017838"/>
                        <a:ext cx="2212284" cy="814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07020"/>
              </p:ext>
            </p:extLst>
          </p:nvPr>
        </p:nvGraphicFramePr>
        <p:xfrm>
          <a:off x="6799968" y="2049627"/>
          <a:ext cx="1243069" cy="54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91" name="Equation" r:id="rId11" imgW="520700" imgH="228600" progId="Equation.3">
                  <p:embed/>
                </p:oleObj>
              </mc:Choice>
              <mc:Fallback>
                <p:oleObj name="Equation" r:id="rId11" imgW="520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99968" y="2049627"/>
                        <a:ext cx="1243069" cy="546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">
            <a:extLst>
              <a:ext uri="{FF2B5EF4-FFF2-40B4-BE49-F238E27FC236}">
                <a16:creationId xmlns:a16="http://schemas.microsoft.com/office/drawing/2014/main" id="{1630D877-2A35-411B-AA61-F961D9764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884482"/>
              </p:ext>
            </p:extLst>
          </p:nvPr>
        </p:nvGraphicFramePr>
        <p:xfrm>
          <a:off x="7761304" y="67857"/>
          <a:ext cx="1330247" cy="1075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92" name="Equation" r:id="rId13" imgW="1041400" imgH="838200" progId="Equation.3">
                  <p:embed/>
                </p:oleObj>
              </mc:Choice>
              <mc:Fallback>
                <p:oleObj name="Equation" r:id="rId13" imgW="1041400" imgH="838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61304" y="67857"/>
                        <a:ext cx="1330247" cy="1075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CBBEFEE-1DC9-449C-9299-06B6F13EB0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52997" y="771361"/>
            <a:ext cx="199100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5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Fundamental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correspondence</a:t>
            </a:r>
          </a:p>
          <a:p>
            <a:endParaRPr lang="en-US" dirty="0"/>
          </a:p>
          <a:p>
            <a:r>
              <a:rPr lang="en-US" dirty="0"/>
              <a:t>The basic incidence relation is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675621"/>
              </p:ext>
            </p:extLst>
          </p:nvPr>
        </p:nvGraphicFramePr>
        <p:xfrm>
          <a:off x="1138551" y="4593821"/>
          <a:ext cx="1521719" cy="56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61" name="Equation" r:id="rId3" imgW="622300" imgH="228600" progId="Equation.3">
                  <p:embed/>
                </p:oleObj>
              </mc:Choice>
              <mc:Fallback>
                <p:oleObj name="Equation" r:id="rId3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8551" y="4593821"/>
                        <a:ext cx="1521719" cy="56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608168"/>
              </p:ext>
            </p:extLst>
          </p:nvPr>
        </p:nvGraphicFramePr>
        <p:xfrm>
          <a:off x="4094409" y="2190749"/>
          <a:ext cx="1243069" cy="54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62" name="Equation" r:id="rId5" imgW="520700" imgH="228600" progId="Equation.3">
                  <p:embed/>
                </p:oleObj>
              </mc:Choice>
              <mc:Fallback>
                <p:oleObj name="Equation" r:id="rId5" imgW="520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4409" y="2190749"/>
                        <a:ext cx="1243069" cy="546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765043"/>
              </p:ext>
            </p:extLst>
          </p:nvPr>
        </p:nvGraphicFramePr>
        <p:xfrm>
          <a:off x="4061994" y="3071844"/>
          <a:ext cx="4456110" cy="360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63" name="Equation" r:id="rId7" imgW="2755900" imgH="2222500" progId="Equation.3">
                  <p:embed/>
                </p:oleObj>
              </mc:Choice>
              <mc:Fallback>
                <p:oleObj name="Equation" r:id="rId7" imgW="2755900" imgH="2222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1994" y="3071844"/>
                        <a:ext cx="4456110" cy="3604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eft-Right Arrow 6"/>
          <p:cNvSpPr/>
          <p:nvPr/>
        </p:nvSpPr>
        <p:spPr>
          <a:xfrm>
            <a:off x="2977753" y="4740793"/>
            <a:ext cx="744438" cy="31751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91120" y="611156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8 points</a:t>
            </a:r>
          </a:p>
        </p:txBody>
      </p:sp>
    </p:spTree>
    <p:extLst>
      <p:ext uri="{BB962C8B-B14F-4D97-AF65-F5344CB8AC3E}">
        <p14:creationId xmlns:p14="http://schemas.microsoft.com/office/powerpoint/2010/main" val="23425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Fundamental Matrix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030172"/>
              </p:ext>
            </p:extLst>
          </p:nvPr>
        </p:nvGraphicFramePr>
        <p:xfrm>
          <a:off x="228600" y="1417638"/>
          <a:ext cx="152241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2" name="Equation" r:id="rId3" imgW="622300" imgH="228600" progId="Equation.3">
                  <p:embed/>
                </p:oleObj>
              </mc:Choice>
              <mc:Fallback>
                <p:oleObj name="Equation" r:id="rId3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417638"/>
                        <a:ext cx="1522412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08819"/>
              </p:ext>
            </p:extLst>
          </p:nvPr>
        </p:nvGraphicFramePr>
        <p:xfrm>
          <a:off x="191345" y="1978026"/>
          <a:ext cx="8882137" cy="48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3" name="Equation" r:id="rId5" imgW="4216400" imgH="228600" progId="Equation.3">
                  <p:embed/>
                </p:oleObj>
              </mc:Choice>
              <mc:Fallback>
                <p:oleObj name="Equation" r:id="rId5" imgW="421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1345" y="1978026"/>
                        <a:ext cx="8882137" cy="481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810336"/>
              </p:ext>
            </p:extLst>
          </p:nvPr>
        </p:nvGraphicFramePr>
        <p:xfrm>
          <a:off x="449735" y="2670922"/>
          <a:ext cx="6078538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4" name="Equation" r:id="rId7" imgW="3759200" imgH="2222500" progId="Equation.3">
                  <p:embed/>
                </p:oleObj>
              </mc:Choice>
              <mc:Fallback>
                <p:oleObj name="Equation" r:id="rId7" imgW="3759200" imgH="2222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735" y="2670922"/>
                        <a:ext cx="6078538" cy="360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05000" y="1422048"/>
            <a:ext cx="380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8 point correspondences: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13416" y="6274547"/>
            <a:ext cx="59532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Direct Linear Transformation (DLT)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781800" y="4191000"/>
            <a:ext cx="5334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937062"/>
              </p:ext>
            </p:extLst>
          </p:nvPr>
        </p:nvGraphicFramePr>
        <p:xfrm>
          <a:off x="7586663" y="3564676"/>
          <a:ext cx="1295518" cy="1083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5" name="Equation" r:id="rId9" imgW="469900" imgH="393700" progId="Equation.3">
                  <p:embed/>
                </p:oleObj>
              </mc:Choice>
              <mc:Fallback>
                <p:oleObj name="Equation" r:id="rId9" imgW="469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86663" y="3564676"/>
                        <a:ext cx="1295518" cy="1083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2235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Error vs. Geometric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Algebraic Error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Geometric Error (better)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680697"/>
              </p:ext>
            </p:extLst>
          </p:nvPr>
        </p:nvGraphicFramePr>
        <p:xfrm>
          <a:off x="3428999" y="2362200"/>
          <a:ext cx="216487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3" name="Equation" r:id="rId3" imgW="571500" imgH="241300" progId="Equation.3">
                  <p:embed/>
                </p:oleObj>
              </mc:Choice>
              <mc:Fallback>
                <p:oleObj name="Equation" r:id="rId3" imgW="57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8999" y="2362200"/>
                        <a:ext cx="216487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29200" y="3505200"/>
            <a:ext cx="114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Unit: pixel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5602943"/>
            <a:ext cx="6815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Solved by (non-linear) least square solver (e.g. Ceres)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70031"/>
              </p:ext>
            </p:extLst>
          </p:nvPr>
        </p:nvGraphicFramePr>
        <p:xfrm>
          <a:off x="1303338" y="4221163"/>
          <a:ext cx="62801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4" name="Equation" r:id="rId5" imgW="2032000" imgH="419100" progId="Equation.3">
                  <p:embed/>
                </p:oleObj>
              </mc:Choice>
              <mc:Fallback>
                <p:oleObj name="Equation" r:id="rId5" imgW="2032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3338" y="4221163"/>
                        <a:ext cx="628015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7586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RANSAC to Estimate Fundamental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many times</a:t>
            </a:r>
          </a:p>
          <a:p>
            <a:pPr lvl="1"/>
            <a:r>
              <a:rPr lang="en-US" dirty="0"/>
              <a:t>Pick 8 points</a:t>
            </a:r>
          </a:p>
          <a:p>
            <a:pPr lvl="1"/>
            <a:r>
              <a:rPr lang="en-US" dirty="0"/>
              <a:t>Compute a solution for      using these 8 points</a:t>
            </a:r>
          </a:p>
          <a:p>
            <a:pPr lvl="1"/>
            <a:r>
              <a:rPr lang="en-US" dirty="0"/>
              <a:t>Count number of inliers</a:t>
            </a:r>
          </a:p>
          <a:p>
            <a:r>
              <a:rPr lang="en-US" dirty="0"/>
              <a:t>Pick the one with the largest number of inliers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797801"/>
              </p:ext>
            </p:extLst>
          </p:nvPr>
        </p:nvGraphicFramePr>
        <p:xfrm>
          <a:off x="4663079" y="2722563"/>
          <a:ext cx="409267" cy="485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22" name="Equation" r:id="rId3" imgW="139700" imgH="165100" progId="Equation.3">
                  <p:embed/>
                </p:oleObj>
              </mc:Choice>
              <mc:Fallback>
                <p:oleObj name="Equation" r:id="rId3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3079" y="2722563"/>
                        <a:ext cx="409267" cy="485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254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real world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2949" r="2949"/>
          <a:stretch>
            <a:fillRect/>
          </a:stretch>
        </p:blipFill>
        <p:spPr>
          <a:xfrm>
            <a:off x="1245429" y="1417638"/>
            <a:ext cx="6374115" cy="3505518"/>
          </a:xfrm>
        </p:spPr>
      </p:pic>
      <p:sp>
        <p:nvSpPr>
          <p:cNvPr id="5" name="TextBox 4"/>
          <p:cNvSpPr txBox="1"/>
          <p:nvPr/>
        </p:nvSpPr>
        <p:spPr>
          <a:xfrm>
            <a:off x="5123486" y="5092614"/>
            <a:ext cx="259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 Coordinate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8230" y="3813076"/>
            <a:ext cx="273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Coordinate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8074" y="2594845"/>
            <a:ext cx="163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Model-view</a:t>
            </a:r>
          </a:p>
          <a:p>
            <a:pPr algn="ctr"/>
            <a:r>
              <a:rPr lang="en-US" dirty="0"/>
              <a:t>Transformation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905468"/>
              </p:ext>
            </p:extLst>
          </p:nvPr>
        </p:nvGraphicFramePr>
        <p:xfrm>
          <a:off x="788230" y="4430945"/>
          <a:ext cx="3501967" cy="2061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1" name="Equation" r:id="rId4" imgW="1574800" imgH="927100" progId="Equation.3">
                  <p:embed/>
                </p:oleObj>
              </mc:Choice>
              <mc:Fallback>
                <p:oleObj name="Equation" r:id="rId4" imgW="15748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230" y="4430945"/>
                        <a:ext cx="3501967" cy="2061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885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Line 99"/>
          <p:cNvSpPr>
            <a:spLocks noChangeShapeType="1"/>
          </p:cNvSpPr>
          <p:nvPr/>
        </p:nvSpPr>
        <p:spPr bwMode="auto">
          <a:xfrm flipH="1">
            <a:off x="474663" y="1809355"/>
            <a:ext cx="2881312" cy="345598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431" name="Group 66"/>
          <p:cNvGrpSpPr>
            <a:grpSpLocks/>
          </p:cNvGrpSpPr>
          <p:nvPr/>
        </p:nvGrpSpPr>
        <p:grpSpPr bwMode="auto">
          <a:xfrm>
            <a:off x="461963" y="3211118"/>
            <a:ext cx="2270125" cy="2057400"/>
            <a:chOff x="461963" y="3581400"/>
            <a:chExt cx="2270125" cy="2057400"/>
          </a:xfrm>
        </p:grpSpPr>
        <p:sp>
          <p:nvSpPr>
            <p:cNvPr id="17472" name="AutoShape 4"/>
            <p:cNvSpPr>
              <a:spLocks noChangeArrowheads="1"/>
            </p:cNvSpPr>
            <p:nvPr/>
          </p:nvSpPr>
          <p:spPr bwMode="auto">
            <a:xfrm rot="5400000">
              <a:off x="867569" y="3709194"/>
              <a:ext cx="1981200" cy="1725612"/>
            </a:xfrm>
            <a:prstGeom prst="parallelogram">
              <a:avLst>
                <a:gd name="adj" fmla="val 2870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74" name="Line 33"/>
            <p:cNvSpPr>
              <a:spLocks noChangeShapeType="1"/>
            </p:cNvSpPr>
            <p:nvPr/>
          </p:nvSpPr>
          <p:spPr bwMode="auto">
            <a:xfrm flipH="1">
              <a:off x="461963" y="3581400"/>
              <a:ext cx="53340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5" name="Line 34"/>
            <p:cNvSpPr>
              <a:spLocks noChangeShapeType="1"/>
            </p:cNvSpPr>
            <p:nvPr/>
          </p:nvSpPr>
          <p:spPr bwMode="auto">
            <a:xfrm flipH="1">
              <a:off x="461963" y="5029200"/>
              <a:ext cx="5334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6" name="Line 35"/>
            <p:cNvSpPr>
              <a:spLocks noChangeShapeType="1"/>
            </p:cNvSpPr>
            <p:nvPr/>
          </p:nvSpPr>
          <p:spPr bwMode="auto">
            <a:xfrm flipH="1">
              <a:off x="461963" y="4081463"/>
              <a:ext cx="2270125" cy="155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7" name="Line 37"/>
            <p:cNvSpPr>
              <a:spLocks noChangeShapeType="1"/>
            </p:cNvSpPr>
            <p:nvPr/>
          </p:nvSpPr>
          <p:spPr bwMode="auto">
            <a:xfrm flipH="1">
              <a:off x="461963" y="5562600"/>
              <a:ext cx="2209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9" name="Oval 55"/>
            <p:cNvSpPr>
              <a:spLocks noChangeArrowheads="1"/>
            </p:cNvSpPr>
            <p:nvPr/>
          </p:nvSpPr>
          <p:spPr bwMode="auto">
            <a:xfrm>
              <a:off x="1437354" y="4323856"/>
              <a:ext cx="90348" cy="90364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17457" name="Oval 23"/>
          <p:cNvSpPr>
            <a:spLocks noChangeArrowheads="1"/>
          </p:cNvSpPr>
          <p:nvPr/>
        </p:nvSpPr>
        <p:spPr bwMode="auto">
          <a:xfrm>
            <a:off x="3250671" y="1727243"/>
            <a:ext cx="194733" cy="194684"/>
          </a:xfrm>
          <a:prstGeom prst="ellipse">
            <a:avLst/>
          </a:prstGeom>
          <a:solidFill>
            <a:srgbClr val="FF010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grpSp>
        <p:nvGrpSpPr>
          <p:cNvPr id="17434" name="Group 83"/>
          <p:cNvGrpSpPr>
            <a:grpSpLocks/>
          </p:cNvGrpSpPr>
          <p:nvPr/>
        </p:nvGrpSpPr>
        <p:grpSpPr bwMode="auto">
          <a:xfrm>
            <a:off x="3551238" y="3973118"/>
            <a:ext cx="2057400" cy="2133600"/>
            <a:chOff x="3551238" y="4343400"/>
            <a:chExt cx="2057400" cy="2133600"/>
          </a:xfrm>
        </p:grpSpPr>
        <p:sp>
          <p:nvSpPr>
            <p:cNvPr id="17435" name="Rectangle 11"/>
            <p:cNvSpPr>
              <a:spLocks noChangeArrowheads="1"/>
            </p:cNvSpPr>
            <p:nvPr/>
          </p:nvSpPr>
          <p:spPr bwMode="auto">
            <a:xfrm>
              <a:off x="3563938" y="4343400"/>
              <a:ext cx="2044700" cy="14700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37" name="Line 38"/>
            <p:cNvSpPr>
              <a:spLocks noChangeShapeType="1"/>
            </p:cNvSpPr>
            <p:nvPr/>
          </p:nvSpPr>
          <p:spPr bwMode="auto">
            <a:xfrm>
              <a:off x="3551238" y="4346575"/>
              <a:ext cx="990600" cy="2130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8" name="Line 40"/>
            <p:cNvSpPr>
              <a:spLocks noChangeShapeType="1"/>
            </p:cNvSpPr>
            <p:nvPr/>
          </p:nvSpPr>
          <p:spPr bwMode="auto">
            <a:xfrm flipH="1">
              <a:off x="4541838" y="4365625"/>
              <a:ext cx="1066800" cy="2111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Line 41"/>
            <p:cNvSpPr>
              <a:spLocks noChangeShapeType="1"/>
            </p:cNvSpPr>
            <p:nvPr/>
          </p:nvSpPr>
          <p:spPr bwMode="auto">
            <a:xfrm>
              <a:off x="3551238" y="5813425"/>
              <a:ext cx="990600" cy="663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Line 43"/>
            <p:cNvSpPr>
              <a:spLocks noChangeShapeType="1"/>
            </p:cNvSpPr>
            <p:nvPr/>
          </p:nvSpPr>
          <p:spPr bwMode="auto">
            <a:xfrm flipH="1">
              <a:off x="4541838" y="5813425"/>
              <a:ext cx="1066800" cy="663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Oval 63"/>
            <p:cNvSpPr>
              <a:spLocks noChangeArrowheads="1"/>
            </p:cNvSpPr>
            <p:nvPr/>
          </p:nvSpPr>
          <p:spPr bwMode="auto">
            <a:xfrm>
              <a:off x="3987998" y="4756607"/>
              <a:ext cx="88468" cy="88547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17414" name="TextBox 89"/>
          <p:cNvSpPr txBox="1">
            <a:spLocks noChangeArrowheads="1"/>
          </p:cNvSpPr>
          <p:nvPr/>
        </p:nvSpPr>
        <p:spPr bwMode="auto">
          <a:xfrm>
            <a:off x="1143000" y="52685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1</a:t>
            </a:r>
          </a:p>
        </p:txBody>
      </p:sp>
      <p:sp>
        <p:nvSpPr>
          <p:cNvPr id="17415" name="TextBox 90"/>
          <p:cNvSpPr txBox="1">
            <a:spLocks noChangeArrowheads="1"/>
          </p:cNvSpPr>
          <p:nvPr/>
        </p:nvSpPr>
        <p:spPr bwMode="auto">
          <a:xfrm>
            <a:off x="4084638" y="61067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2</a:t>
            </a:r>
          </a:p>
        </p:txBody>
      </p:sp>
      <p:sp>
        <p:nvSpPr>
          <p:cNvPr id="17418" name="Text Box 86"/>
          <p:cNvSpPr txBox="1">
            <a:spLocks noChangeArrowheads="1"/>
          </p:cNvSpPr>
          <p:nvPr/>
        </p:nvSpPr>
        <p:spPr bwMode="auto">
          <a:xfrm>
            <a:off x="1181100" y="5495530"/>
            <a:ext cx="1112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1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1</a:t>
            </a:r>
          </a:p>
        </p:txBody>
      </p:sp>
      <p:sp>
        <p:nvSpPr>
          <p:cNvPr id="17419" name="Text Box 87"/>
          <p:cNvSpPr txBox="1">
            <a:spLocks noChangeArrowheads="1"/>
          </p:cNvSpPr>
          <p:nvPr/>
        </p:nvSpPr>
        <p:spPr bwMode="auto">
          <a:xfrm>
            <a:off x="4098925" y="6324205"/>
            <a:ext cx="1128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2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2</a:t>
            </a:r>
          </a:p>
        </p:txBody>
      </p:sp>
      <p:sp>
        <p:nvSpPr>
          <p:cNvPr id="105" name="Line 100"/>
          <p:cNvSpPr>
            <a:spLocks noChangeShapeType="1"/>
          </p:cNvSpPr>
          <p:nvPr/>
        </p:nvSpPr>
        <p:spPr bwMode="auto">
          <a:xfrm>
            <a:off x="3355975" y="1847455"/>
            <a:ext cx="1150938" cy="426243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89892"/>
              </p:ext>
            </p:extLst>
          </p:nvPr>
        </p:nvGraphicFramePr>
        <p:xfrm>
          <a:off x="2870200" y="1395413"/>
          <a:ext cx="411163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7" name="Equation" r:id="rId3" imgW="165100" imgH="165100" progId="Equation.3">
                  <p:embed/>
                </p:oleObj>
              </mc:Choice>
              <mc:Fallback>
                <p:oleObj name="Equation" r:id="rId3" imgW="165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0200" y="1395413"/>
                        <a:ext cx="411163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Fundamental Matrix </a:t>
            </a:r>
            <a:r>
              <a:rPr lang="en-US" dirty="0">
                <a:sym typeface="Wingdings"/>
              </a:rPr>
              <a:t> Essential Matrix</a:t>
            </a:r>
            <a:endParaRPr lang="en-US" dirty="0"/>
          </a:p>
        </p:txBody>
      </p: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973568"/>
              </p:ext>
            </p:extLst>
          </p:nvPr>
        </p:nvGraphicFramePr>
        <p:xfrm>
          <a:off x="1092200" y="3584575"/>
          <a:ext cx="439738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8" name="Equation" r:id="rId5" imgW="177800" imgH="228600" progId="Equation.3">
                  <p:embed/>
                </p:oleObj>
              </mc:Choice>
              <mc:Fallback>
                <p:oleObj name="Equation" r:id="rId5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2200" y="3584575"/>
                        <a:ext cx="439738" cy="56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371886"/>
              </p:ext>
            </p:extLst>
          </p:nvPr>
        </p:nvGraphicFramePr>
        <p:xfrm>
          <a:off x="3632200" y="4017963"/>
          <a:ext cx="4413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9" name="Equation" r:id="rId7" imgW="177800" imgH="228600" progId="Equation.3">
                  <p:embed/>
                </p:oleObj>
              </mc:Choice>
              <mc:Fallback>
                <p:oleObj name="Equation" r:id="rId7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2200" y="4017963"/>
                        <a:ext cx="441325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550742"/>
              </p:ext>
            </p:extLst>
          </p:nvPr>
        </p:nvGraphicFramePr>
        <p:xfrm>
          <a:off x="6316664" y="1847455"/>
          <a:ext cx="2212284" cy="814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30" name="Equation" r:id="rId9" imgW="622300" imgH="228600" progId="Equation.3">
                  <p:embed/>
                </p:oleObj>
              </mc:Choice>
              <mc:Fallback>
                <p:oleObj name="Equation" r:id="rId9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16664" y="1847455"/>
                        <a:ext cx="2212284" cy="814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88940"/>
              </p:ext>
            </p:extLst>
          </p:nvPr>
        </p:nvGraphicFramePr>
        <p:xfrm>
          <a:off x="6360456" y="2999766"/>
          <a:ext cx="2069214" cy="654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31" name="Equation" r:id="rId11" imgW="723900" imgH="228600" progId="Equation.3">
                  <p:embed/>
                </p:oleObj>
              </mc:Choice>
              <mc:Fallback>
                <p:oleObj name="Equation" r:id="rId11" imgW="72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60456" y="2999766"/>
                        <a:ext cx="2069214" cy="654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">
            <a:extLst>
              <a:ext uri="{FF2B5EF4-FFF2-40B4-BE49-F238E27FC236}">
                <a16:creationId xmlns:a16="http://schemas.microsoft.com/office/drawing/2014/main" id="{F2602FDE-E2AB-4BD1-8321-8DBEF4CDDE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808940"/>
              </p:ext>
            </p:extLst>
          </p:nvPr>
        </p:nvGraphicFramePr>
        <p:xfrm>
          <a:off x="7613805" y="5315901"/>
          <a:ext cx="1330247" cy="1075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32" name="Equation" r:id="rId13" imgW="1041400" imgH="838200" progId="Equation.3">
                  <p:embed/>
                </p:oleObj>
              </mc:Choice>
              <mc:Fallback>
                <p:oleObj name="Equation" r:id="rId13" imgW="1041400" imgH="838200" progId="Equation.3">
                  <p:embed/>
                  <p:pic>
                    <p:nvPicPr>
                      <p:cNvPr id="29" name="Object 3">
                        <a:extLst>
                          <a:ext uri="{FF2B5EF4-FFF2-40B4-BE49-F238E27FC236}">
                            <a16:creationId xmlns:a16="http://schemas.microsoft.com/office/drawing/2014/main" id="{1630D877-2A35-411B-AA61-F961D9764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13805" y="5315901"/>
                        <a:ext cx="1330247" cy="1075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27959B23-254E-4DB4-BB9A-E533C0C196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5498" y="6019405"/>
            <a:ext cx="199100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6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Line 99"/>
          <p:cNvSpPr>
            <a:spLocks noChangeShapeType="1"/>
          </p:cNvSpPr>
          <p:nvPr/>
        </p:nvSpPr>
        <p:spPr bwMode="auto">
          <a:xfrm flipH="1">
            <a:off x="474663" y="1809355"/>
            <a:ext cx="2881312" cy="345598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431" name="Group 66"/>
          <p:cNvGrpSpPr>
            <a:grpSpLocks/>
          </p:cNvGrpSpPr>
          <p:nvPr/>
        </p:nvGrpSpPr>
        <p:grpSpPr bwMode="auto">
          <a:xfrm>
            <a:off x="461963" y="3211118"/>
            <a:ext cx="2270125" cy="2057400"/>
            <a:chOff x="461963" y="3581400"/>
            <a:chExt cx="2270125" cy="2057400"/>
          </a:xfrm>
        </p:grpSpPr>
        <p:sp>
          <p:nvSpPr>
            <p:cNvPr id="17472" name="AutoShape 4"/>
            <p:cNvSpPr>
              <a:spLocks noChangeArrowheads="1"/>
            </p:cNvSpPr>
            <p:nvPr/>
          </p:nvSpPr>
          <p:spPr bwMode="auto">
            <a:xfrm rot="5400000">
              <a:off x="867569" y="3709194"/>
              <a:ext cx="1981200" cy="1725612"/>
            </a:xfrm>
            <a:prstGeom prst="parallelogram">
              <a:avLst>
                <a:gd name="adj" fmla="val 2870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74" name="Line 33"/>
            <p:cNvSpPr>
              <a:spLocks noChangeShapeType="1"/>
            </p:cNvSpPr>
            <p:nvPr/>
          </p:nvSpPr>
          <p:spPr bwMode="auto">
            <a:xfrm flipH="1">
              <a:off x="461963" y="3581400"/>
              <a:ext cx="53340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5" name="Line 34"/>
            <p:cNvSpPr>
              <a:spLocks noChangeShapeType="1"/>
            </p:cNvSpPr>
            <p:nvPr/>
          </p:nvSpPr>
          <p:spPr bwMode="auto">
            <a:xfrm flipH="1">
              <a:off x="461963" y="5029200"/>
              <a:ext cx="5334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6" name="Line 35"/>
            <p:cNvSpPr>
              <a:spLocks noChangeShapeType="1"/>
            </p:cNvSpPr>
            <p:nvPr/>
          </p:nvSpPr>
          <p:spPr bwMode="auto">
            <a:xfrm flipH="1">
              <a:off x="461963" y="4081463"/>
              <a:ext cx="2270125" cy="155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7" name="Line 37"/>
            <p:cNvSpPr>
              <a:spLocks noChangeShapeType="1"/>
            </p:cNvSpPr>
            <p:nvPr/>
          </p:nvSpPr>
          <p:spPr bwMode="auto">
            <a:xfrm flipH="1">
              <a:off x="461963" y="5562600"/>
              <a:ext cx="2209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9" name="Oval 55"/>
            <p:cNvSpPr>
              <a:spLocks noChangeArrowheads="1"/>
            </p:cNvSpPr>
            <p:nvPr/>
          </p:nvSpPr>
          <p:spPr bwMode="auto">
            <a:xfrm>
              <a:off x="1437354" y="4323856"/>
              <a:ext cx="90348" cy="90364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17457" name="Oval 23"/>
          <p:cNvSpPr>
            <a:spLocks noChangeArrowheads="1"/>
          </p:cNvSpPr>
          <p:nvPr/>
        </p:nvSpPr>
        <p:spPr bwMode="auto">
          <a:xfrm>
            <a:off x="3250671" y="1727243"/>
            <a:ext cx="194733" cy="194684"/>
          </a:xfrm>
          <a:prstGeom prst="ellipse">
            <a:avLst/>
          </a:prstGeom>
          <a:solidFill>
            <a:srgbClr val="FF010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grpSp>
        <p:nvGrpSpPr>
          <p:cNvPr id="17434" name="Group 83"/>
          <p:cNvGrpSpPr>
            <a:grpSpLocks/>
          </p:cNvGrpSpPr>
          <p:nvPr/>
        </p:nvGrpSpPr>
        <p:grpSpPr bwMode="auto">
          <a:xfrm>
            <a:off x="3551238" y="3973118"/>
            <a:ext cx="2057400" cy="2133600"/>
            <a:chOff x="3551238" y="4343400"/>
            <a:chExt cx="2057400" cy="2133600"/>
          </a:xfrm>
        </p:grpSpPr>
        <p:sp>
          <p:nvSpPr>
            <p:cNvPr id="17435" name="Rectangle 11"/>
            <p:cNvSpPr>
              <a:spLocks noChangeArrowheads="1"/>
            </p:cNvSpPr>
            <p:nvPr/>
          </p:nvSpPr>
          <p:spPr bwMode="auto">
            <a:xfrm>
              <a:off x="3563938" y="4343400"/>
              <a:ext cx="2044700" cy="14700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37" name="Line 38"/>
            <p:cNvSpPr>
              <a:spLocks noChangeShapeType="1"/>
            </p:cNvSpPr>
            <p:nvPr/>
          </p:nvSpPr>
          <p:spPr bwMode="auto">
            <a:xfrm>
              <a:off x="3551238" y="4346575"/>
              <a:ext cx="990600" cy="2130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8" name="Line 40"/>
            <p:cNvSpPr>
              <a:spLocks noChangeShapeType="1"/>
            </p:cNvSpPr>
            <p:nvPr/>
          </p:nvSpPr>
          <p:spPr bwMode="auto">
            <a:xfrm flipH="1">
              <a:off x="4541838" y="4365625"/>
              <a:ext cx="1066800" cy="2111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Line 41"/>
            <p:cNvSpPr>
              <a:spLocks noChangeShapeType="1"/>
            </p:cNvSpPr>
            <p:nvPr/>
          </p:nvSpPr>
          <p:spPr bwMode="auto">
            <a:xfrm>
              <a:off x="3551238" y="5813425"/>
              <a:ext cx="990600" cy="663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Line 43"/>
            <p:cNvSpPr>
              <a:spLocks noChangeShapeType="1"/>
            </p:cNvSpPr>
            <p:nvPr/>
          </p:nvSpPr>
          <p:spPr bwMode="auto">
            <a:xfrm flipH="1">
              <a:off x="4541838" y="5813425"/>
              <a:ext cx="1066800" cy="663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Oval 63"/>
            <p:cNvSpPr>
              <a:spLocks noChangeArrowheads="1"/>
            </p:cNvSpPr>
            <p:nvPr/>
          </p:nvSpPr>
          <p:spPr bwMode="auto">
            <a:xfrm>
              <a:off x="3987998" y="4756607"/>
              <a:ext cx="88468" cy="88547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17414" name="TextBox 89"/>
          <p:cNvSpPr txBox="1">
            <a:spLocks noChangeArrowheads="1"/>
          </p:cNvSpPr>
          <p:nvPr/>
        </p:nvSpPr>
        <p:spPr bwMode="auto">
          <a:xfrm>
            <a:off x="1143000" y="52685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1</a:t>
            </a:r>
          </a:p>
        </p:txBody>
      </p:sp>
      <p:sp>
        <p:nvSpPr>
          <p:cNvPr id="17415" name="TextBox 90"/>
          <p:cNvSpPr txBox="1">
            <a:spLocks noChangeArrowheads="1"/>
          </p:cNvSpPr>
          <p:nvPr/>
        </p:nvSpPr>
        <p:spPr bwMode="auto">
          <a:xfrm>
            <a:off x="4084638" y="61067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2</a:t>
            </a:r>
          </a:p>
        </p:txBody>
      </p:sp>
      <p:sp>
        <p:nvSpPr>
          <p:cNvPr id="17418" name="Text Box 86"/>
          <p:cNvSpPr txBox="1">
            <a:spLocks noChangeArrowheads="1"/>
          </p:cNvSpPr>
          <p:nvPr/>
        </p:nvSpPr>
        <p:spPr bwMode="auto">
          <a:xfrm>
            <a:off x="1181100" y="5495530"/>
            <a:ext cx="1112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1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1</a:t>
            </a:r>
          </a:p>
        </p:txBody>
      </p:sp>
      <p:sp>
        <p:nvSpPr>
          <p:cNvPr id="17419" name="Text Box 87"/>
          <p:cNvSpPr txBox="1">
            <a:spLocks noChangeArrowheads="1"/>
          </p:cNvSpPr>
          <p:nvPr/>
        </p:nvSpPr>
        <p:spPr bwMode="auto">
          <a:xfrm>
            <a:off x="4098925" y="6324205"/>
            <a:ext cx="1128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2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2</a:t>
            </a:r>
          </a:p>
        </p:txBody>
      </p:sp>
      <p:sp>
        <p:nvSpPr>
          <p:cNvPr id="105" name="Line 100"/>
          <p:cNvSpPr>
            <a:spLocks noChangeShapeType="1"/>
          </p:cNvSpPr>
          <p:nvPr/>
        </p:nvSpPr>
        <p:spPr bwMode="auto">
          <a:xfrm>
            <a:off x="3355975" y="1847455"/>
            <a:ext cx="1150938" cy="426243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986683"/>
              </p:ext>
            </p:extLst>
          </p:nvPr>
        </p:nvGraphicFramePr>
        <p:xfrm>
          <a:off x="2870200" y="1395413"/>
          <a:ext cx="411163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6" name="Equation" r:id="rId3" imgW="165100" imgH="165100" progId="Equation.3">
                  <p:embed/>
                </p:oleObj>
              </mc:Choice>
              <mc:Fallback>
                <p:oleObj name="Equation" r:id="rId3" imgW="165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0200" y="1395413"/>
                        <a:ext cx="411163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8177872" cy="1143000"/>
          </a:xfrm>
        </p:spPr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Essential Matrix        </a:t>
            </a:r>
            <a:endParaRPr lang="en-US" dirty="0"/>
          </a:p>
        </p:txBody>
      </p: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522808"/>
              </p:ext>
            </p:extLst>
          </p:nvPr>
        </p:nvGraphicFramePr>
        <p:xfrm>
          <a:off x="1092200" y="3584575"/>
          <a:ext cx="439738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7" name="Equation" r:id="rId5" imgW="177800" imgH="228600" progId="Equation.3">
                  <p:embed/>
                </p:oleObj>
              </mc:Choice>
              <mc:Fallback>
                <p:oleObj name="Equation" r:id="rId5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2200" y="3584575"/>
                        <a:ext cx="439738" cy="56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046077"/>
              </p:ext>
            </p:extLst>
          </p:nvPr>
        </p:nvGraphicFramePr>
        <p:xfrm>
          <a:off x="3632200" y="4017963"/>
          <a:ext cx="4413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8" name="Equation" r:id="rId7" imgW="177800" imgH="228600" progId="Equation.3">
                  <p:embed/>
                </p:oleObj>
              </mc:Choice>
              <mc:Fallback>
                <p:oleObj name="Equation" r:id="rId7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2200" y="4017963"/>
                        <a:ext cx="441325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14059"/>
              </p:ext>
            </p:extLst>
          </p:nvPr>
        </p:nvGraphicFramePr>
        <p:xfrm>
          <a:off x="6508945" y="1921927"/>
          <a:ext cx="2212284" cy="814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9" name="Equation" r:id="rId9" imgW="622300" imgH="228600" progId="Equation.3">
                  <p:embed/>
                </p:oleObj>
              </mc:Choice>
              <mc:Fallback>
                <p:oleObj name="Equation" r:id="rId9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08945" y="1921927"/>
                        <a:ext cx="2212284" cy="814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172150"/>
              </p:ext>
            </p:extLst>
          </p:nvPr>
        </p:nvGraphicFramePr>
        <p:xfrm>
          <a:off x="6652015" y="3049731"/>
          <a:ext cx="2069214" cy="654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0" name="Equation" r:id="rId11" imgW="723900" imgH="228600" progId="Equation.3">
                  <p:embed/>
                </p:oleObj>
              </mc:Choice>
              <mc:Fallback>
                <p:oleObj name="Equation" r:id="rId11" imgW="72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52015" y="3049731"/>
                        <a:ext cx="2069214" cy="654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08235"/>
              </p:ext>
            </p:extLst>
          </p:nvPr>
        </p:nvGraphicFramePr>
        <p:xfrm>
          <a:off x="6300933" y="480567"/>
          <a:ext cx="1099653" cy="82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1" name="Equation" r:id="rId13" imgW="355600" imgH="266700" progId="Equation.3">
                  <p:embed/>
                </p:oleObj>
              </mc:Choice>
              <mc:Fallback>
                <p:oleObj name="Equation" r:id="rId13" imgW="355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00933" y="480567"/>
                        <a:ext cx="1099653" cy="826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163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Result 9.19. </a:t>
            </a:r>
            <a:r>
              <a:rPr lang="en-US" sz="2800" dirty="0"/>
              <a:t>For a given essential matrix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and the first camera matrix                 , there are four possible choices for the second camera matrix    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2891" y="6550223"/>
            <a:ext cx="4190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259 of the bible (Multiple View Geometry, 2</a:t>
            </a:r>
            <a:r>
              <a:rPr lang="en-US" sz="1400" baseline="30000" dirty="0"/>
              <a:t>nd</a:t>
            </a:r>
            <a:r>
              <a:rPr lang="en-US" sz="1400" dirty="0"/>
              <a:t> Ed)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8177872" cy="1143000"/>
          </a:xfrm>
        </p:spPr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Essential Matrix        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831552"/>
              </p:ext>
            </p:extLst>
          </p:nvPr>
        </p:nvGraphicFramePr>
        <p:xfrm>
          <a:off x="6300933" y="480567"/>
          <a:ext cx="1099653" cy="82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41" name="Equation" r:id="rId3" imgW="355600" imgH="266700" progId="Equation.3">
                  <p:embed/>
                </p:oleObj>
              </mc:Choice>
              <mc:Fallback>
                <p:oleObj name="Equation" r:id="rId3" imgW="355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00933" y="480567"/>
                        <a:ext cx="1099653" cy="826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648125"/>
              </p:ext>
            </p:extLst>
          </p:nvPr>
        </p:nvGraphicFramePr>
        <p:xfrm>
          <a:off x="3181350" y="2090738"/>
          <a:ext cx="28463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42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1350" y="2090738"/>
                        <a:ext cx="2846388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050006"/>
              </p:ext>
            </p:extLst>
          </p:nvPr>
        </p:nvGraphicFramePr>
        <p:xfrm>
          <a:off x="4507563" y="2648744"/>
          <a:ext cx="131329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43" name="Equation" r:id="rId7" imgW="596900" imgH="266700" progId="Equation.3">
                  <p:embed/>
                </p:oleObj>
              </mc:Choice>
              <mc:Fallback>
                <p:oleObj name="Equation" r:id="rId7" imgW="596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7563" y="2648744"/>
                        <a:ext cx="1313295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312735"/>
              </p:ext>
            </p:extLst>
          </p:nvPr>
        </p:nvGraphicFramePr>
        <p:xfrm>
          <a:off x="7268535" y="3124117"/>
          <a:ext cx="391102" cy="447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44" name="Equation" r:id="rId9" imgW="177800" imgH="203200" progId="Equation.3">
                  <p:embed/>
                </p:oleObj>
              </mc:Choice>
              <mc:Fallback>
                <p:oleObj name="Equation" r:id="rId9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68535" y="3124117"/>
                        <a:ext cx="391102" cy="447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257775"/>
              </p:ext>
            </p:extLst>
          </p:nvPr>
        </p:nvGraphicFramePr>
        <p:xfrm>
          <a:off x="1440873" y="3761968"/>
          <a:ext cx="2438977" cy="2364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45" name="Equation" r:id="rId11" imgW="1219200" imgH="1181100" progId="Equation.3">
                  <p:embed/>
                </p:oleObj>
              </mc:Choice>
              <mc:Fallback>
                <p:oleObj name="Equation" r:id="rId11" imgW="1219200" imgH="1181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0873" y="3761968"/>
                        <a:ext cx="2438977" cy="2364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940970"/>
              </p:ext>
            </p:extLst>
          </p:nvPr>
        </p:nvGraphicFramePr>
        <p:xfrm>
          <a:off x="4718050" y="4359275"/>
          <a:ext cx="2387600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46" name="Equation" r:id="rId13" imgW="1193800" imgH="736600" progId="Equation.3">
                  <p:embed/>
                </p:oleObj>
              </mc:Choice>
              <mc:Fallback>
                <p:oleObj name="Equation" r:id="rId13" imgW="11938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18050" y="4359275"/>
                        <a:ext cx="2387600" cy="1474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3621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94" y="1040366"/>
            <a:ext cx="7794327" cy="5714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18"/>
            <a:ext cx="8229600" cy="1143000"/>
          </a:xfrm>
        </p:spPr>
        <p:txBody>
          <a:bodyPr/>
          <a:lstStyle/>
          <a:p>
            <a:r>
              <a:rPr lang="en-US" dirty="0"/>
              <a:t>Four Possible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2891" y="6550223"/>
            <a:ext cx="4190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260 of the bible (Multiple View Geometry, 2</a:t>
            </a:r>
            <a:r>
              <a:rPr lang="en-US" sz="1400" baseline="30000" dirty="0"/>
              <a:t>nd</a:t>
            </a:r>
            <a:r>
              <a:rPr lang="en-US" sz="1400" dirty="0"/>
              <a:t> Ed)</a:t>
            </a:r>
          </a:p>
        </p:txBody>
      </p:sp>
    </p:spTree>
    <p:extLst>
      <p:ext uri="{BB962C8B-B14F-4D97-AF65-F5344CB8AC3E}">
        <p14:creationId xmlns:p14="http://schemas.microsoft.com/office/powerpoint/2010/main" val="3492876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front of the camera?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Camera Extrinsic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Camera Center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View Direction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20855"/>
              </p:ext>
            </p:extLst>
          </p:nvPr>
        </p:nvGraphicFramePr>
        <p:xfrm>
          <a:off x="3341452" y="1661098"/>
          <a:ext cx="605247" cy="455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45" name="Equation" r:id="rId3" imgW="355600" imgH="266700" progId="Equation.3">
                  <p:embed/>
                </p:oleObj>
              </mc:Choice>
              <mc:Fallback>
                <p:oleObj name="Equation" r:id="rId3" imgW="355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1452" y="1661098"/>
                        <a:ext cx="605247" cy="455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Content Placeholder 3"/>
          <p:cNvPicPr>
            <a:picLocks noChangeAspect="1"/>
          </p:cNvPicPr>
          <p:nvPr/>
        </p:nvPicPr>
        <p:blipFill>
          <a:blip r:embed="rId5"/>
          <a:srcRect l="1669" r="1669"/>
          <a:stretch>
            <a:fillRect/>
          </a:stretch>
        </p:blipFill>
        <p:spPr>
          <a:xfrm>
            <a:off x="5793346" y="3252766"/>
            <a:ext cx="3350654" cy="1842731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57819"/>
              </p:ext>
            </p:extLst>
          </p:nvPr>
        </p:nvGraphicFramePr>
        <p:xfrm>
          <a:off x="938008" y="2094442"/>
          <a:ext cx="1961364" cy="1060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46" name="Equation" r:id="rId6" imgW="1295400" imgH="698500" progId="Equation.3">
                  <p:embed/>
                </p:oleObj>
              </mc:Choice>
              <mc:Fallback>
                <p:oleObj name="Equation" r:id="rId6" imgW="12954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8008" y="2094442"/>
                        <a:ext cx="1961364" cy="1060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eft-Right Arrow 6"/>
          <p:cNvSpPr/>
          <p:nvPr/>
        </p:nvSpPr>
        <p:spPr>
          <a:xfrm>
            <a:off x="3058616" y="2483795"/>
            <a:ext cx="510186" cy="28224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935934"/>
              </p:ext>
            </p:extLst>
          </p:nvPr>
        </p:nvGraphicFramePr>
        <p:xfrm>
          <a:off x="3738608" y="2055256"/>
          <a:ext cx="3940175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47" name="Equation" r:id="rId8" imgW="2603500" imgH="723900" progId="Equation.3">
                  <p:embed/>
                </p:oleObj>
              </mc:Choice>
              <mc:Fallback>
                <p:oleObj name="Equation" r:id="rId8" imgW="26035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8608" y="2055256"/>
                        <a:ext cx="3940175" cy="1100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362433"/>
              </p:ext>
            </p:extLst>
          </p:nvPr>
        </p:nvGraphicFramePr>
        <p:xfrm>
          <a:off x="938008" y="3672574"/>
          <a:ext cx="11144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48" name="Equation" r:id="rId10" imgW="736600" imgH="698500" progId="Equation.3">
                  <p:embed/>
                </p:oleObj>
              </mc:Choice>
              <mc:Fallback>
                <p:oleObj name="Equation" r:id="rId10" imgW="7366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38008" y="3672574"/>
                        <a:ext cx="111442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156434"/>
              </p:ext>
            </p:extLst>
          </p:nvPr>
        </p:nvGraphicFramePr>
        <p:xfrm>
          <a:off x="2695575" y="3656013"/>
          <a:ext cx="3154363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49" name="Equation" r:id="rId12" imgW="2082800" imgH="698500" progId="Equation.3">
                  <p:embed/>
                </p:oleObj>
              </mc:Choice>
              <mc:Fallback>
                <p:oleObj name="Equation" r:id="rId12" imgW="20828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95575" y="3656013"/>
                        <a:ext cx="3154363" cy="106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>
          <a:xfrm>
            <a:off x="2149295" y="4016557"/>
            <a:ext cx="477621" cy="3365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784271"/>
              </p:ext>
            </p:extLst>
          </p:nvPr>
        </p:nvGraphicFramePr>
        <p:xfrm>
          <a:off x="938008" y="5272088"/>
          <a:ext cx="8032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0" name="Equation" r:id="rId14" imgW="533400" imgH="698500" progId="Equation.3">
                  <p:embed/>
                </p:oleObj>
              </mc:Choice>
              <mc:Fallback>
                <p:oleObj name="Equation" r:id="rId14" imgW="5334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38008" y="5272088"/>
                        <a:ext cx="8032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525930"/>
              </p:ext>
            </p:extLst>
          </p:nvPr>
        </p:nvGraphicFramePr>
        <p:xfrm>
          <a:off x="2686050" y="5214938"/>
          <a:ext cx="517207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1" name="Equation" r:id="rId16" imgW="3416300" imgH="723900" progId="Equation.3">
                  <p:embed/>
                </p:oleObj>
              </mc:Choice>
              <mc:Fallback>
                <p:oleObj name="Equation" r:id="rId16" imgW="34163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86050" y="5214938"/>
                        <a:ext cx="5172075" cy="1100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ight Arrow 14"/>
          <p:cNvSpPr/>
          <p:nvPr/>
        </p:nvSpPr>
        <p:spPr>
          <a:xfrm>
            <a:off x="1943049" y="5616691"/>
            <a:ext cx="531896" cy="3365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43796" y="6332538"/>
            <a:ext cx="27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Camera Coordinate System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43857" y="6332538"/>
            <a:ext cx="259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World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032518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front of the camera?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point</a:t>
            </a:r>
          </a:p>
          <a:p>
            <a:r>
              <a:rPr lang="en-US" dirty="0"/>
              <a:t>Direction from camera center to point</a:t>
            </a:r>
          </a:p>
          <a:p>
            <a:r>
              <a:rPr lang="en-US" dirty="0"/>
              <a:t>Angle Between Two Vectors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Angle Between          and View Direction</a:t>
            </a:r>
          </a:p>
          <a:p>
            <a:r>
              <a:rPr lang="en-US" dirty="0"/>
              <a:t>Just need to test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675727"/>
              </p:ext>
            </p:extLst>
          </p:nvPr>
        </p:nvGraphicFramePr>
        <p:xfrm>
          <a:off x="2146091" y="1727259"/>
          <a:ext cx="383000" cy="38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2" name="Equation" r:id="rId3" imgW="165100" imgH="165100" progId="Equation.3">
                  <p:embed/>
                </p:oleObj>
              </mc:Choice>
              <mc:Fallback>
                <p:oleObj name="Equation" r:id="rId3" imgW="165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6091" y="1727259"/>
                        <a:ext cx="383000" cy="38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083950"/>
              </p:ext>
            </p:extLst>
          </p:nvPr>
        </p:nvGraphicFramePr>
        <p:xfrm>
          <a:off x="7278274" y="2286726"/>
          <a:ext cx="9112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3" name="Equation" r:id="rId5" imgW="393700" imgH="177800" progId="Equation.3">
                  <p:embed/>
                </p:oleObj>
              </mc:Choice>
              <mc:Fallback>
                <p:oleObj name="Equation" r:id="rId5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78274" y="2286726"/>
                        <a:ext cx="911225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754880"/>
              </p:ext>
            </p:extLst>
          </p:nvPr>
        </p:nvGraphicFramePr>
        <p:xfrm>
          <a:off x="857205" y="3716122"/>
          <a:ext cx="279241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4" name="Equation" r:id="rId7" imgW="1206500" imgH="241300" progId="Equation.3">
                  <p:embed/>
                </p:oleObj>
              </mc:Choice>
              <mc:Fallback>
                <p:oleObj name="Equation" r:id="rId7" imgW="1206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7205" y="3716122"/>
                        <a:ext cx="2792412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7880" y="3306455"/>
            <a:ext cx="3237578" cy="1330032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007257"/>
              </p:ext>
            </p:extLst>
          </p:nvPr>
        </p:nvGraphicFramePr>
        <p:xfrm>
          <a:off x="3028422" y="5769382"/>
          <a:ext cx="30575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5" name="Equation" r:id="rId10" imgW="1320800" imgH="254000" progId="Equation.3">
                  <p:embed/>
                </p:oleObj>
              </mc:Choice>
              <mc:Fallback>
                <p:oleObj name="Equation" r:id="rId10" imgW="1320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28422" y="5769382"/>
                        <a:ext cx="305752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595704"/>
              </p:ext>
            </p:extLst>
          </p:nvPr>
        </p:nvGraphicFramePr>
        <p:xfrm>
          <a:off x="3370895" y="4636487"/>
          <a:ext cx="9112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6" name="Equation" r:id="rId12" imgW="393700" imgH="177800" progId="Equation.3">
                  <p:embed/>
                </p:oleObj>
              </mc:Choice>
              <mc:Fallback>
                <p:oleObj name="Equation" r:id="rId12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70895" y="4636487"/>
                        <a:ext cx="911225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2453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64" y="2521280"/>
            <a:ext cx="4782648" cy="3506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18"/>
            <a:ext cx="8229600" cy="1143000"/>
          </a:xfrm>
        </p:spPr>
        <p:txBody>
          <a:bodyPr/>
          <a:lstStyle/>
          <a:p>
            <a:r>
              <a:rPr lang="en-US" dirty="0"/>
              <a:t>Pick the Solution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2891" y="6064921"/>
            <a:ext cx="4190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260 of the bible (Multiple View Geometry, 2</a:t>
            </a:r>
            <a:r>
              <a:rPr lang="en-US" sz="1400" baseline="30000" dirty="0"/>
              <a:t>nd</a:t>
            </a:r>
            <a:r>
              <a:rPr lang="en-US" sz="1400" dirty="0"/>
              <a:t> Ed)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41488"/>
            <a:ext cx="8536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maximal number of points in front of both cameras. </a:t>
            </a:r>
          </a:p>
        </p:txBody>
      </p:sp>
    </p:spTree>
    <p:extLst>
      <p:ext uri="{BB962C8B-B14F-4D97-AF65-F5344CB8AC3E}">
        <p14:creationId xmlns:p14="http://schemas.microsoft.com/office/powerpoint/2010/main" val="376809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5" y="739845"/>
            <a:ext cx="876528" cy="1168704"/>
          </a:xfrm>
          <a:prstGeom prst="rect">
            <a:avLst/>
          </a:prstGeom>
        </p:spPr>
      </p:pic>
      <p:pic>
        <p:nvPicPr>
          <p:cNvPr id="14" name="Picture 13" descr="B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" y="2797245"/>
            <a:ext cx="876886" cy="1169182"/>
          </a:xfrm>
          <a:prstGeom prst="rect">
            <a:avLst/>
          </a:prstGeom>
        </p:spPr>
      </p:pic>
      <p:pic>
        <p:nvPicPr>
          <p:cNvPr id="12" name="Picture 11" descr="B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7" y="4778445"/>
            <a:ext cx="876886" cy="11691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410" y="3711645"/>
            <a:ext cx="1981690" cy="20881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410" y="1044645"/>
            <a:ext cx="1928626" cy="22643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410" y="2472158"/>
            <a:ext cx="1931944" cy="20137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610" y="2496853"/>
            <a:ext cx="1785751" cy="2013719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7610" y="1349445"/>
            <a:ext cx="457200" cy="8382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157610" y="2568645"/>
            <a:ext cx="457200" cy="8382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977010" y="2568645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77010" y="3538366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567810" y="3538366"/>
            <a:ext cx="457200" cy="128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58225" y="6320409"/>
            <a:ext cx="62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sp>
        <p:nvSpPr>
          <p:cNvPr id="42" name="Right Brace 41"/>
          <p:cNvSpPr/>
          <p:nvPr/>
        </p:nvSpPr>
        <p:spPr>
          <a:xfrm rot="5400000">
            <a:off x="4534204" y="4720518"/>
            <a:ext cx="304800" cy="292532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Pipeline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71296" y="3742414"/>
            <a:ext cx="457200" cy="8382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171296" y="4961614"/>
            <a:ext cx="457200" cy="8382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1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2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5" y="739845"/>
            <a:ext cx="876528" cy="1168704"/>
          </a:xfrm>
          <a:prstGeom prst="rect">
            <a:avLst/>
          </a:prstGeom>
        </p:spPr>
      </p:pic>
      <p:pic>
        <p:nvPicPr>
          <p:cNvPr id="14" name="Picture 13" descr="B2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" y="2797245"/>
            <a:ext cx="876886" cy="1169182"/>
          </a:xfrm>
          <a:prstGeom prst="rect">
            <a:avLst/>
          </a:prstGeom>
        </p:spPr>
      </p:pic>
      <p:pic>
        <p:nvPicPr>
          <p:cNvPr id="12" name="Picture 11" descr="B2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7" y="4778445"/>
            <a:ext cx="876886" cy="11691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410" y="3711645"/>
            <a:ext cx="1981690" cy="20881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410" y="1044645"/>
            <a:ext cx="1928626" cy="22643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0410" y="2472158"/>
            <a:ext cx="1931944" cy="201371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1157610" y="3540723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157610" y="4759923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977010" y="2568645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77010" y="3538366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Merge Two Point Cloud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65877" y="1252958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165877" y="2472158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6314" y="2797245"/>
            <a:ext cx="876529" cy="116918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86078" y="5276594"/>
            <a:ext cx="3414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There can be only one 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758503"/>
              </p:ext>
            </p:extLst>
          </p:nvPr>
        </p:nvGraphicFramePr>
        <p:xfrm>
          <a:off x="7600995" y="5330141"/>
          <a:ext cx="923431" cy="535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3" name="Equation" r:id="rId9" imgW="482600" imgH="279400" progId="Equation.3">
                  <p:embed/>
                </p:oleObj>
              </mc:Choice>
              <mc:Fallback>
                <p:oleObj name="Equation" r:id="rId9" imgW="482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00995" y="5330141"/>
                        <a:ext cx="923431" cy="535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4273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5" y="739845"/>
            <a:ext cx="876528" cy="1168704"/>
          </a:xfrm>
          <a:prstGeom prst="rect">
            <a:avLst/>
          </a:prstGeom>
        </p:spPr>
      </p:pic>
      <p:pic>
        <p:nvPicPr>
          <p:cNvPr id="14" name="Picture 13" descr="B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" y="2797245"/>
            <a:ext cx="876886" cy="1169182"/>
          </a:xfrm>
          <a:prstGeom prst="rect">
            <a:avLst/>
          </a:prstGeom>
        </p:spPr>
      </p:pic>
      <p:pic>
        <p:nvPicPr>
          <p:cNvPr id="12" name="Picture 11" descr="B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7" y="4778445"/>
            <a:ext cx="876886" cy="11691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410" y="3711645"/>
            <a:ext cx="1981690" cy="20881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410" y="1044645"/>
            <a:ext cx="1928626" cy="22643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410" y="2472158"/>
            <a:ext cx="1931944" cy="201371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1157610" y="3540723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157610" y="4759923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977010" y="2568645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77010" y="3538366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Oops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65877" y="1252958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165877" y="2472158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6314" y="2797245"/>
            <a:ext cx="876529" cy="116918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297765" y="3963419"/>
            <a:ext cx="2054660" cy="3269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22903" y="6440787"/>
            <a:ext cx="2702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From a Different Angle</a:t>
            </a:r>
          </a:p>
        </p:txBody>
      </p:sp>
    </p:spTree>
    <p:extLst>
      <p:ext uri="{BB962C8B-B14F-4D97-AF65-F5344CB8AC3E}">
        <p14:creationId xmlns:p14="http://schemas.microsoft.com/office/powerpoint/2010/main" val="204111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</a:t>
            </a:r>
            <a:r>
              <a:rPr lang="en-US" dirty="0" err="1"/>
              <a:t>Coor</a:t>
            </a:r>
            <a:r>
              <a:rPr lang="en-US" dirty="0"/>
              <a:t>. </a:t>
            </a:r>
            <a:r>
              <a:rPr lang="en-US" dirty="0">
                <a:sym typeface="Wingdings"/>
              </a:rPr>
              <a:t> Camera </a:t>
            </a:r>
            <a:r>
              <a:rPr lang="en-US" dirty="0" err="1">
                <a:sym typeface="Wingdings"/>
              </a:rPr>
              <a:t>Coor</a:t>
            </a:r>
            <a:r>
              <a:rPr lang="en-US" dirty="0">
                <a:sym typeface="Wingdings"/>
              </a:rPr>
              <a:t>.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484755"/>
              </p:ext>
            </p:extLst>
          </p:nvPr>
        </p:nvGraphicFramePr>
        <p:xfrm>
          <a:off x="2906490" y="1334066"/>
          <a:ext cx="5815786" cy="1612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78" name="Equation" r:id="rId3" imgW="3213100" imgH="889000" progId="Equation.3">
                  <p:embed/>
                </p:oleObj>
              </mc:Choice>
              <mc:Fallback>
                <p:oleObj name="Equation" r:id="rId3" imgW="32131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6490" y="1334066"/>
                        <a:ext cx="5815786" cy="1612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750634"/>
              </p:ext>
            </p:extLst>
          </p:nvPr>
        </p:nvGraphicFramePr>
        <p:xfrm>
          <a:off x="3270738" y="3043157"/>
          <a:ext cx="1564689" cy="1110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79" name="Equation" r:id="rId5" imgW="1130300" imgH="800100" progId="Equation.3">
                  <p:embed/>
                </p:oleObj>
              </mc:Choice>
              <mc:Fallback>
                <p:oleObj name="Equation" r:id="rId5" imgW="11303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0738" y="3043157"/>
                        <a:ext cx="1564689" cy="1110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357950"/>
              </p:ext>
            </p:extLst>
          </p:nvPr>
        </p:nvGraphicFramePr>
        <p:xfrm>
          <a:off x="5134967" y="3100979"/>
          <a:ext cx="642404" cy="982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80" name="Equation" r:id="rId7" imgW="457200" imgH="698500" progId="Equation.3">
                  <p:embed/>
                </p:oleObj>
              </mc:Choice>
              <mc:Fallback>
                <p:oleObj name="Equation" r:id="rId7" imgW="4572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34967" y="3100979"/>
                        <a:ext cx="642404" cy="982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570330"/>
              </p:ext>
            </p:extLst>
          </p:nvPr>
        </p:nvGraphicFramePr>
        <p:xfrm>
          <a:off x="6229588" y="3043157"/>
          <a:ext cx="585701" cy="104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81" name="Equation" r:id="rId9" imgW="520700" imgH="927100" progId="Equation.3">
                  <p:embed/>
                </p:oleObj>
              </mc:Choice>
              <mc:Fallback>
                <p:oleObj name="Equation" r:id="rId9" imgW="5207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29588" y="3043157"/>
                        <a:ext cx="585701" cy="104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717042"/>
              </p:ext>
            </p:extLst>
          </p:nvPr>
        </p:nvGraphicFramePr>
        <p:xfrm>
          <a:off x="6522439" y="4222641"/>
          <a:ext cx="2049574" cy="644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82" name="Equation" r:id="rId11" imgW="850900" imgH="266700" progId="Equation.3">
                  <p:embed/>
                </p:oleObj>
              </mc:Choice>
              <mc:Fallback>
                <p:oleObj name="Equation" r:id="rId11" imgW="850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22439" y="4222641"/>
                        <a:ext cx="2049574" cy="644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730265"/>
              </p:ext>
            </p:extLst>
          </p:nvPr>
        </p:nvGraphicFramePr>
        <p:xfrm>
          <a:off x="3433290" y="4867993"/>
          <a:ext cx="1774889" cy="644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83" name="Equation" r:id="rId13" imgW="736600" imgH="266700" progId="Equation.3">
                  <p:embed/>
                </p:oleObj>
              </mc:Choice>
              <mc:Fallback>
                <p:oleObj name="Equation" r:id="rId13" imgW="736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33290" y="4867993"/>
                        <a:ext cx="1774889" cy="644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247266"/>
              </p:ext>
            </p:extLst>
          </p:nvPr>
        </p:nvGraphicFramePr>
        <p:xfrm>
          <a:off x="7398936" y="6149954"/>
          <a:ext cx="1162130" cy="39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84" name="Equation" r:id="rId15" imgW="482600" imgH="165100" progId="Equation.3">
                  <p:embed/>
                </p:oleObj>
              </mc:Choice>
              <mc:Fallback>
                <p:oleObj name="Equation" r:id="rId15" imgW="4826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98936" y="6149954"/>
                        <a:ext cx="1162130" cy="399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452245" y="5810006"/>
            <a:ext cx="97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Extrinsic</a:t>
            </a:r>
          </a:p>
        </p:txBody>
      </p:sp>
      <p:sp>
        <p:nvSpPr>
          <p:cNvPr id="13" name="Up-Down Arrow 12"/>
          <p:cNvSpPr/>
          <p:nvPr/>
        </p:nvSpPr>
        <p:spPr>
          <a:xfrm>
            <a:off x="7827549" y="4867993"/>
            <a:ext cx="317481" cy="12523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-Down Arrow 13"/>
          <p:cNvSpPr/>
          <p:nvPr/>
        </p:nvSpPr>
        <p:spPr>
          <a:xfrm>
            <a:off x="7827549" y="3008914"/>
            <a:ext cx="317481" cy="115120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70738" y="5805214"/>
            <a:ext cx="93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Intrinsic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1223" y="4844219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Camera Parameter</a:t>
            </a:r>
          </a:p>
          <a:p>
            <a:pPr algn="ctr"/>
            <a:r>
              <a:rPr lang="en-US" dirty="0"/>
              <a:t>Camera Projection Matrix</a:t>
            </a:r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3739245" y="5364869"/>
            <a:ext cx="468506" cy="440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641791" y="5364869"/>
            <a:ext cx="295586" cy="474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937377" y="5364869"/>
            <a:ext cx="0" cy="474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99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Adjustment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80208" y="1747953"/>
            <a:ext cx="2054660" cy="3269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37107" y="1613412"/>
            <a:ext cx="1907779" cy="339160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976297" y="3074378"/>
            <a:ext cx="961433" cy="617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87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the SFM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545652"/>
          </a:xfrm>
        </p:spPr>
        <p:txBody>
          <a:bodyPr>
            <a:normAutofit/>
          </a:bodyPr>
          <a:lstStyle/>
          <a:p>
            <a:r>
              <a:rPr lang="en-US" dirty="0"/>
              <a:t>Input: Observed 2D image position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000" dirty="0"/>
              <a:t>Unknown Camera Parameters (with some guess)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	Unknown Point 3D coordinate (with some guess)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520648"/>
              </p:ext>
            </p:extLst>
          </p:nvPr>
        </p:nvGraphicFramePr>
        <p:xfrm>
          <a:off x="3034895" y="4560517"/>
          <a:ext cx="29416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5" name="Equation" r:id="rId3" imgW="1422400" imgH="266700" progId="Equation.3">
                  <p:embed/>
                </p:oleObj>
              </mc:Choice>
              <mc:Fallback>
                <p:oleObj name="Equation" r:id="rId3" imgW="1422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4895" y="4560517"/>
                        <a:ext cx="2941638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925081"/>
              </p:ext>
            </p:extLst>
          </p:nvPr>
        </p:nvGraphicFramePr>
        <p:xfrm>
          <a:off x="3580895" y="2218134"/>
          <a:ext cx="1863725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6" name="Equation" r:id="rId5" imgW="901700" imgH="825500" progId="Equation.3">
                  <p:embed/>
                </p:oleObj>
              </mc:Choice>
              <mc:Fallback>
                <p:oleObj name="Equation" r:id="rId5" imgW="9017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0895" y="2218134"/>
                        <a:ext cx="1863725" cy="17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140417"/>
              </p:ext>
            </p:extLst>
          </p:nvPr>
        </p:nvGraphicFramePr>
        <p:xfrm>
          <a:off x="3738057" y="5665538"/>
          <a:ext cx="17065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7" name="Equation" r:id="rId7" imgW="825500" imgH="215900" progId="Equation.3">
                  <p:embed/>
                </p:oleObj>
              </mc:Choice>
              <mc:Fallback>
                <p:oleObj name="Equation" r:id="rId7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8057" y="5665538"/>
                        <a:ext cx="1706563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0574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valid solution                                  and</a:t>
            </a:r>
          </a:p>
          <a:p>
            <a:pPr marL="0" indent="0">
              <a:buNone/>
            </a:pPr>
            <a:r>
              <a:rPr lang="en-US" dirty="0"/>
              <a:t>must let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408334"/>
              </p:ext>
            </p:extLst>
          </p:nvPr>
        </p:nvGraphicFramePr>
        <p:xfrm>
          <a:off x="2856844" y="4854461"/>
          <a:ext cx="1863725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6" name="Equation" r:id="rId3" imgW="901700" imgH="825500" progId="Equation.3">
                  <p:embed/>
                </p:oleObj>
              </mc:Choice>
              <mc:Fallback>
                <p:oleObj name="Equation" r:id="rId3" imgW="9017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6844" y="4854461"/>
                        <a:ext cx="1863725" cy="17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618857"/>
              </p:ext>
            </p:extLst>
          </p:nvPr>
        </p:nvGraphicFramePr>
        <p:xfrm>
          <a:off x="3165463" y="1602255"/>
          <a:ext cx="29416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7" name="Equation" r:id="rId5" imgW="1422400" imgH="266700" progId="Equation.3">
                  <p:embed/>
                </p:oleObj>
              </mc:Choice>
              <mc:Fallback>
                <p:oleObj name="Equation" r:id="rId5" imgW="1422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65463" y="1602255"/>
                        <a:ext cx="2941638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83756"/>
              </p:ext>
            </p:extLst>
          </p:nvPr>
        </p:nvGraphicFramePr>
        <p:xfrm>
          <a:off x="6885502" y="1665285"/>
          <a:ext cx="17065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8" name="Equation" r:id="rId7" imgW="825500" imgH="215900" progId="Equation.3">
                  <p:embed/>
                </p:oleObj>
              </mc:Choice>
              <mc:Fallback>
                <p:oleObj name="Equation" r:id="rId7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85502" y="1665285"/>
                        <a:ext cx="1706563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1500" y="5256900"/>
            <a:ext cx="2222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Observation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187" y="3227349"/>
            <a:ext cx="24489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Re-projection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536499"/>
              </p:ext>
            </p:extLst>
          </p:nvPr>
        </p:nvGraphicFramePr>
        <p:xfrm>
          <a:off x="2857616" y="2743807"/>
          <a:ext cx="6286384" cy="1610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9" name="Equation" r:id="rId9" imgW="3632200" imgH="927100" progId="Equation.3">
                  <p:embed/>
                </p:oleObj>
              </mc:Choice>
              <mc:Fallback>
                <p:oleObj name="Equation" r:id="rId9" imgW="36322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57616" y="2743807"/>
                        <a:ext cx="6286384" cy="1610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50378" y="3871214"/>
            <a:ext cx="644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=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2584617" y="2967546"/>
            <a:ext cx="272999" cy="12582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2600517" y="5071543"/>
            <a:ext cx="272999" cy="12582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55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valid solution                                  and</a:t>
            </a:r>
          </a:p>
          <a:p>
            <a:pPr marL="0" indent="0">
              <a:buNone/>
            </a:pPr>
            <a:r>
              <a:rPr lang="en-US" dirty="0"/>
              <a:t>must let the Re-projection close to the Observation, i.e. to minimize the </a:t>
            </a:r>
            <a:r>
              <a:rPr lang="en-US" dirty="0" err="1"/>
              <a:t>reprojection</a:t>
            </a:r>
            <a:r>
              <a:rPr lang="en-US" dirty="0"/>
              <a:t> error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21570"/>
              </p:ext>
            </p:extLst>
          </p:nvPr>
        </p:nvGraphicFramePr>
        <p:xfrm>
          <a:off x="3165463" y="1602255"/>
          <a:ext cx="29416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00" name="Equation" r:id="rId3" imgW="1422400" imgH="266700" progId="Equation.3">
                  <p:embed/>
                </p:oleObj>
              </mc:Choice>
              <mc:Fallback>
                <p:oleObj name="Equation" r:id="rId3" imgW="1422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5463" y="1602255"/>
                        <a:ext cx="2941638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082037"/>
              </p:ext>
            </p:extLst>
          </p:nvPr>
        </p:nvGraphicFramePr>
        <p:xfrm>
          <a:off x="6885502" y="1665285"/>
          <a:ext cx="17065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01" name="Equation" r:id="rId5" imgW="825500" imgH="215900" progId="Equation.3">
                  <p:embed/>
                </p:oleObj>
              </mc:Choice>
              <mc:Fallback>
                <p:oleObj name="Equation" r:id="rId5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5502" y="1665285"/>
                        <a:ext cx="1706563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612936"/>
              </p:ext>
            </p:extLst>
          </p:nvPr>
        </p:nvGraphicFramePr>
        <p:xfrm>
          <a:off x="1831296" y="3524359"/>
          <a:ext cx="5745109" cy="1389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02" name="Equation" r:id="rId7" imgW="1790700" imgH="431800" progId="Equation.3">
                  <p:embed/>
                </p:oleObj>
              </mc:Choice>
              <mc:Fallback>
                <p:oleObj name="Equation" r:id="rId7" imgW="1790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1296" y="3524359"/>
                        <a:ext cx="5745109" cy="1389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8337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valid solution                                  and</a:t>
            </a:r>
          </a:p>
          <a:p>
            <a:pPr marL="0" indent="0">
              <a:buNone/>
            </a:pPr>
            <a:r>
              <a:rPr lang="en-US" dirty="0"/>
              <a:t>must let the Re-projection close to the Observation, i.e. to minimize the </a:t>
            </a:r>
            <a:r>
              <a:rPr lang="en-US" dirty="0" err="1"/>
              <a:t>reprojection</a:t>
            </a:r>
            <a:r>
              <a:rPr lang="en-US" dirty="0"/>
              <a:t> error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51160"/>
              </p:ext>
            </p:extLst>
          </p:nvPr>
        </p:nvGraphicFramePr>
        <p:xfrm>
          <a:off x="3165463" y="1602255"/>
          <a:ext cx="29416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21" name="Equation" r:id="rId3" imgW="1422400" imgH="266700" progId="Equation.3">
                  <p:embed/>
                </p:oleObj>
              </mc:Choice>
              <mc:Fallback>
                <p:oleObj name="Equation" r:id="rId3" imgW="1422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5463" y="1602255"/>
                        <a:ext cx="2941638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542521"/>
              </p:ext>
            </p:extLst>
          </p:nvPr>
        </p:nvGraphicFramePr>
        <p:xfrm>
          <a:off x="6885502" y="1665285"/>
          <a:ext cx="17065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22" name="Equation" r:id="rId5" imgW="825500" imgH="215900" progId="Equation.3">
                  <p:embed/>
                </p:oleObj>
              </mc:Choice>
              <mc:Fallback>
                <p:oleObj name="Equation" r:id="rId5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5502" y="1665285"/>
                        <a:ext cx="1706563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557656"/>
              </p:ext>
            </p:extLst>
          </p:nvPr>
        </p:nvGraphicFramePr>
        <p:xfrm>
          <a:off x="1831296" y="3524359"/>
          <a:ext cx="5745109" cy="1389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23" name="Equation" r:id="rId7" imgW="1790700" imgH="431800" progId="Equation.3">
                  <p:embed/>
                </p:oleObj>
              </mc:Choice>
              <mc:Fallback>
                <p:oleObj name="Equation" r:id="rId7" imgW="1790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1296" y="3524359"/>
                        <a:ext cx="5745109" cy="1389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ob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088" y="5261567"/>
            <a:ext cx="11128679" cy="1215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7427" y="6476798"/>
            <a:ext cx="76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336081" y="5680341"/>
            <a:ext cx="90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1294386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</a:t>
            </a:r>
          </a:p>
        </p:txBody>
      </p:sp>
      <p:pic>
        <p:nvPicPr>
          <p:cNvPr id="4" name="Picture 3" descr="o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088" y="5261567"/>
            <a:ext cx="11128679" cy="12152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7427" y="6476798"/>
            <a:ext cx="76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336081" y="5680341"/>
            <a:ext cx="90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</a:t>
            </a:r>
          </a:p>
        </p:txBody>
      </p:sp>
      <p:pic>
        <p:nvPicPr>
          <p:cNvPr id="7" name="Picture 6" descr="sift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5" y="1862584"/>
            <a:ext cx="1960434" cy="2613912"/>
          </a:xfrm>
          <a:prstGeom prst="rect">
            <a:avLst/>
          </a:prstGeom>
        </p:spPr>
      </p:pic>
      <p:pic>
        <p:nvPicPr>
          <p:cNvPr id="8" name="Picture 7" descr="sift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13" y="1862583"/>
            <a:ext cx="1939114" cy="2613912"/>
          </a:xfrm>
          <a:prstGeom prst="rect">
            <a:avLst/>
          </a:prstGeom>
        </p:spPr>
      </p:pic>
      <p:pic>
        <p:nvPicPr>
          <p:cNvPr id="9" name="Picture 8" descr="sift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22" y="1862583"/>
            <a:ext cx="1960434" cy="2613912"/>
          </a:xfrm>
          <a:prstGeom prst="rect">
            <a:avLst/>
          </a:prstGeom>
        </p:spPr>
      </p:pic>
      <p:pic>
        <p:nvPicPr>
          <p:cNvPr id="10" name="Picture 9" descr="sift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797" y="1862583"/>
            <a:ext cx="1960433" cy="2613912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1458305" y="2965185"/>
            <a:ext cx="1942612" cy="355267"/>
          </a:xfrm>
          <a:custGeom>
            <a:avLst/>
            <a:gdLst>
              <a:gd name="connsiteX0" fmla="*/ 0 w 1942612"/>
              <a:gd name="connsiteY0" fmla="*/ 0 h 355267"/>
              <a:gd name="connsiteX1" fmla="*/ 957853 w 1942612"/>
              <a:gd name="connsiteY1" fmla="*/ 355177 h 355267"/>
              <a:gd name="connsiteX2" fmla="*/ 1942612 w 1942612"/>
              <a:gd name="connsiteY2" fmla="*/ 37671 h 35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612" h="355267">
                <a:moveTo>
                  <a:pt x="0" y="0"/>
                </a:moveTo>
                <a:cubicBezTo>
                  <a:pt x="317042" y="174449"/>
                  <a:pt x="634084" y="348899"/>
                  <a:pt x="957853" y="355177"/>
                </a:cubicBezTo>
                <a:cubicBezTo>
                  <a:pt x="1281622" y="361455"/>
                  <a:pt x="1942612" y="37671"/>
                  <a:pt x="1942612" y="37671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134491" y="2983138"/>
            <a:ext cx="1942612" cy="355267"/>
          </a:xfrm>
          <a:custGeom>
            <a:avLst/>
            <a:gdLst>
              <a:gd name="connsiteX0" fmla="*/ 0 w 1942612"/>
              <a:gd name="connsiteY0" fmla="*/ 0 h 355267"/>
              <a:gd name="connsiteX1" fmla="*/ 957853 w 1942612"/>
              <a:gd name="connsiteY1" fmla="*/ 355177 h 355267"/>
              <a:gd name="connsiteX2" fmla="*/ 1942612 w 1942612"/>
              <a:gd name="connsiteY2" fmla="*/ 37671 h 35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612" h="355267">
                <a:moveTo>
                  <a:pt x="0" y="0"/>
                </a:moveTo>
                <a:cubicBezTo>
                  <a:pt x="317042" y="174449"/>
                  <a:pt x="634084" y="348899"/>
                  <a:pt x="957853" y="355177"/>
                </a:cubicBezTo>
                <a:cubicBezTo>
                  <a:pt x="1281622" y="361455"/>
                  <a:pt x="1942612" y="37671"/>
                  <a:pt x="1942612" y="37671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95973" y="4487258"/>
            <a:ext cx="1683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SIFT Matching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0059" y="4487258"/>
            <a:ext cx="1683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SIFT Matching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37427" y="2949088"/>
            <a:ext cx="84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Linking</a:t>
            </a:r>
          </a:p>
        </p:txBody>
      </p:sp>
      <p:sp>
        <p:nvSpPr>
          <p:cNvPr id="16" name="Freeform 15"/>
          <p:cNvSpPr/>
          <p:nvPr/>
        </p:nvSpPr>
        <p:spPr>
          <a:xfrm>
            <a:off x="3400917" y="2983138"/>
            <a:ext cx="2733574" cy="355267"/>
          </a:xfrm>
          <a:custGeom>
            <a:avLst/>
            <a:gdLst>
              <a:gd name="connsiteX0" fmla="*/ 0 w 1942612"/>
              <a:gd name="connsiteY0" fmla="*/ 0 h 355267"/>
              <a:gd name="connsiteX1" fmla="*/ 957853 w 1942612"/>
              <a:gd name="connsiteY1" fmla="*/ 355177 h 355267"/>
              <a:gd name="connsiteX2" fmla="*/ 1942612 w 1942612"/>
              <a:gd name="connsiteY2" fmla="*/ 37671 h 35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612" h="355267">
                <a:moveTo>
                  <a:pt x="0" y="0"/>
                </a:moveTo>
                <a:cubicBezTo>
                  <a:pt x="317042" y="174449"/>
                  <a:pt x="634084" y="348899"/>
                  <a:pt x="957853" y="355177"/>
                </a:cubicBezTo>
                <a:cubicBezTo>
                  <a:pt x="1281622" y="361455"/>
                  <a:pt x="1942612" y="37671"/>
                  <a:pt x="1942612" y="37671"/>
                </a:cubicBezTo>
              </a:path>
            </a:pathLst>
          </a:custGeom>
          <a:ln w="762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3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This Optimization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/>
              <a:t>Theory:</a:t>
            </a:r>
          </a:p>
          <a:p>
            <a:pPr marL="0" indent="0">
              <a:buNone/>
            </a:pPr>
            <a:r>
              <a:rPr lang="en-US" dirty="0"/>
              <a:t>	The </a:t>
            </a:r>
            <a:r>
              <a:rPr lang="en-US" dirty="0" err="1"/>
              <a:t>Levenberg</a:t>
            </a:r>
            <a:r>
              <a:rPr lang="en-US" dirty="0"/>
              <a:t>–Marquardt algorithm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Practice:</a:t>
            </a:r>
          </a:p>
          <a:p>
            <a:pPr marL="457200" lvl="1" indent="0">
              <a:buNone/>
            </a:pPr>
            <a:r>
              <a:rPr lang="en-US" dirty="0"/>
              <a:t>The Ceres-Solver from Google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8700" y="2744569"/>
            <a:ext cx="6022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http://en.wikipedia.org/wiki/Levenberg-Marquardt_algorithm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4483100"/>
            <a:ext cx="5198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http://code.google.com/p/ceres-solver/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2000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Non-linear Least Square Cuboid Reconstruction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7115" y="6468430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http://mit.edu/jxiao/Public/software/fitCuboid/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139155" y="1621652"/>
            <a:ext cx="2109173" cy="159897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6019" y="4038600"/>
            <a:ext cx="1789802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386019" y="5334000"/>
            <a:ext cx="1789802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386019" y="4343400"/>
            <a:ext cx="0" cy="1447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75821" y="4038600"/>
            <a:ext cx="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be 46"/>
          <p:cNvSpPr/>
          <p:nvPr/>
        </p:nvSpPr>
        <p:spPr>
          <a:xfrm>
            <a:off x="1763226" y="4724400"/>
            <a:ext cx="753637" cy="533400"/>
          </a:xfrm>
          <a:prstGeom prst="cube">
            <a:avLst>
              <a:gd name="adj" fmla="val 292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39155" y="1621652"/>
            <a:ext cx="2479896" cy="4702948"/>
            <a:chOff x="581936" y="1621652"/>
            <a:chExt cx="2479896" cy="4702948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581936" y="3220623"/>
              <a:ext cx="2466064" cy="3103977"/>
            </a:xfrm>
            <a:prstGeom prst="line">
              <a:avLst/>
            </a:prstGeom>
            <a:ln>
              <a:solidFill>
                <a:schemeClr val="tx1">
                  <a:alpha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81936" y="2057400"/>
              <a:ext cx="2479896" cy="4267200"/>
            </a:xfrm>
            <a:prstGeom prst="line">
              <a:avLst/>
            </a:prstGeom>
            <a:ln>
              <a:solidFill>
                <a:schemeClr val="tx1">
                  <a:alpha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286000" y="2057400"/>
              <a:ext cx="762000" cy="4267200"/>
            </a:xfrm>
            <a:prstGeom prst="line">
              <a:avLst/>
            </a:prstGeom>
            <a:ln>
              <a:solidFill>
                <a:schemeClr val="tx1">
                  <a:alpha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286000" y="3220623"/>
              <a:ext cx="762000" cy="3103977"/>
            </a:xfrm>
            <a:prstGeom prst="line">
              <a:avLst/>
            </a:prstGeom>
            <a:ln>
              <a:solidFill>
                <a:schemeClr val="tx1">
                  <a:alpha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91109" y="1621652"/>
              <a:ext cx="356891" cy="4702948"/>
            </a:xfrm>
            <a:prstGeom prst="line">
              <a:avLst/>
            </a:prstGeom>
            <a:ln>
              <a:solidFill>
                <a:schemeClr val="tx1">
                  <a:alpha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691109" y="2819400"/>
              <a:ext cx="356891" cy="3505200"/>
            </a:xfrm>
            <a:prstGeom prst="line">
              <a:avLst/>
            </a:prstGeom>
            <a:ln>
              <a:solidFill>
                <a:schemeClr val="tx1">
                  <a:alpha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90600" y="1621652"/>
              <a:ext cx="2057400" cy="4702948"/>
            </a:xfrm>
            <a:prstGeom prst="line">
              <a:avLst/>
            </a:prstGeom>
            <a:ln>
              <a:solidFill>
                <a:schemeClr val="tx1">
                  <a:alpha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3175821" y="1390567"/>
            <a:ext cx="59681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Observation:</a:t>
            </a:r>
          </a:p>
          <a:p>
            <a:r>
              <a:rPr lang="en-US" sz="2800" dirty="0"/>
              <a:t>	Pixel location of the 7 (or 6) corners</a:t>
            </a:r>
          </a:p>
          <a:p>
            <a:r>
              <a:rPr lang="en-US" sz="2800" dirty="0"/>
              <a:t>Parameters to be estimated:</a:t>
            </a:r>
          </a:p>
          <a:p>
            <a:r>
              <a:rPr lang="en-US" sz="2800" dirty="0"/>
              <a:t>	Cuboid: Height h x Width w x 1</a:t>
            </a:r>
          </a:p>
          <a:p>
            <a:r>
              <a:rPr lang="en-US" sz="2800" dirty="0"/>
              <a:t>	Camera: Intrinsic K and Extrinsic R, t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287805"/>
              </p:ext>
            </p:extLst>
          </p:nvPr>
        </p:nvGraphicFramePr>
        <p:xfrm>
          <a:off x="4289894" y="3637336"/>
          <a:ext cx="3834842" cy="96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8" name="Equation" r:id="rId4" imgW="1562100" imgH="393700" progId="Equation.3">
                  <p:embed/>
                </p:oleObj>
              </mc:Choice>
              <mc:Fallback>
                <p:oleObj name="Equation" r:id="rId4" imgW="156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9894" y="3637336"/>
                        <a:ext cx="3834842" cy="966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186388"/>
              </p:ext>
            </p:extLst>
          </p:nvPr>
        </p:nvGraphicFramePr>
        <p:xfrm>
          <a:off x="3619839" y="4724400"/>
          <a:ext cx="5363945" cy="1364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9" name="Equation" r:id="rId6" imgW="2895600" imgH="736600" progId="Equation.3">
                  <p:embed/>
                </p:oleObj>
              </mc:Choice>
              <mc:Fallback>
                <p:oleObj name="Equation" r:id="rId6" imgW="28956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9839" y="4724400"/>
                        <a:ext cx="5363945" cy="1364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528372"/>
              </p:ext>
            </p:extLst>
          </p:nvPr>
        </p:nvGraphicFramePr>
        <p:xfrm>
          <a:off x="2586038" y="4396188"/>
          <a:ext cx="4064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0" name="Equation" r:id="rId8" imgW="165100" imgH="215900" progId="Equation.3">
                  <p:embed/>
                </p:oleObj>
              </mc:Choice>
              <mc:Fallback>
                <p:oleObj name="Equation" r:id="rId8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86038" y="4396188"/>
                        <a:ext cx="4064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74939"/>
              </p:ext>
            </p:extLst>
          </p:nvPr>
        </p:nvGraphicFramePr>
        <p:xfrm>
          <a:off x="2320925" y="1356539"/>
          <a:ext cx="46831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1" name="Equation" r:id="rId10" imgW="190500" imgH="215900" progId="Equation.3">
                  <p:embed/>
                </p:oleObj>
              </mc:Choice>
              <mc:Fallback>
                <p:oleObj name="Equation" r:id="rId1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20925" y="1356539"/>
                        <a:ext cx="468313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Oval 53"/>
          <p:cNvSpPr/>
          <p:nvPr/>
        </p:nvSpPr>
        <p:spPr>
          <a:xfrm>
            <a:off x="2152125" y="1537252"/>
            <a:ext cx="168800" cy="168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417238" y="4640000"/>
            <a:ext cx="168800" cy="1688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50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Parameterizing Rotation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Rotation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84975"/>
            <a:ext cx="4241800" cy="44069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995377"/>
              </p:ext>
            </p:extLst>
          </p:nvPr>
        </p:nvGraphicFramePr>
        <p:xfrm>
          <a:off x="2160588" y="2335213"/>
          <a:ext cx="5507037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4" name="Equation" r:id="rId4" imgW="2197100" imgH="622300" progId="Equation.3">
                  <p:embed/>
                </p:oleObj>
              </mc:Choice>
              <mc:Fallback>
                <p:oleObj name="Equation" r:id="rId4" imgW="21971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2335213"/>
                        <a:ext cx="5507037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656593"/>
              </p:ext>
            </p:extLst>
          </p:nvPr>
        </p:nvGraphicFramePr>
        <p:xfrm>
          <a:off x="5317225" y="5075238"/>
          <a:ext cx="2897187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5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7225" y="5075238"/>
                        <a:ext cx="2897187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3707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467802"/>
              </p:ext>
            </p:extLst>
          </p:nvPr>
        </p:nvGraphicFramePr>
        <p:xfrm>
          <a:off x="224799" y="1990368"/>
          <a:ext cx="3411396" cy="4008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5" name="Equation" r:id="rId3" imgW="2044700" imgH="2349500" progId="Equation.3">
                  <p:embed/>
                </p:oleObj>
              </mc:Choice>
              <mc:Fallback>
                <p:oleObj name="Equation" r:id="rId3" imgW="2044700" imgH="2349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9" y="1990368"/>
                        <a:ext cx="3411396" cy="4008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/>
          <a:lstStyle/>
          <a:p>
            <a:r>
              <a:rPr lang="en-US" dirty="0"/>
              <a:t>3D Rotation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350" y="2078028"/>
            <a:ext cx="2597011" cy="169908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837191"/>
              </p:ext>
            </p:extLst>
          </p:nvPr>
        </p:nvGraphicFramePr>
        <p:xfrm>
          <a:off x="6622361" y="2734074"/>
          <a:ext cx="2400626" cy="470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6" name="Equation" r:id="rId6" imgW="1231900" imgH="241300" progId="Equation.3">
                  <p:embed/>
                </p:oleObj>
              </mc:Choice>
              <mc:Fallback>
                <p:oleObj name="Equation" r:id="rId6" imgW="1231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22361" y="2734074"/>
                        <a:ext cx="2400626" cy="470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690" y="4275359"/>
            <a:ext cx="1834633" cy="2065685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132448"/>
              </p:ext>
            </p:extLst>
          </p:nvPr>
        </p:nvGraphicFramePr>
        <p:xfrm>
          <a:off x="6622361" y="5160305"/>
          <a:ext cx="2400626" cy="470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7" name="Equation" r:id="rId9" imgW="1231900" imgH="241300" progId="Equation.3">
                  <p:embed/>
                </p:oleObj>
              </mc:Choice>
              <mc:Fallback>
                <p:oleObj name="Equation" r:id="rId9" imgW="1231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22361" y="5160305"/>
                        <a:ext cx="2400626" cy="470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338736" y="1517987"/>
            <a:ext cx="3438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Yaw, pitch and roll are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396404"/>
              </p:ext>
            </p:extLst>
          </p:nvPr>
        </p:nvGraphicFramePr>
        <p:xfrm>
          <a:off x="7741334" y="1550978"/>
          <a:ext cx="1054096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8" name="Equation" r:id="rId11" imgW="406400" imgH="203200" progId="Equation.3">
                  <p:embed/>
                </p:oleObj>
              </mc:Choice>
              <mc:Fallback>
                <p:oleObj name="Equation" r:id="rId11" imgW="406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41334" y="1550978"/>
                        <a:ext cx="1054096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63459"/>
              </p:ext>
            </p:extLst>
          </p:nvPr>
        </p:nvGraphicFramePr>
        <p:xfrm>
          <a:off x="7299945" y="3927563"/>
          <a:ext cx="1054096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9" name="Equation" r:id="rId13" imgW="406400" imgH="203200" progId="Equation.3">
                  <p:embed/>
                </p:oleObj>
              </mc:Choice>
              <mc:Fallback>
                <p:oleObj name="Equation" r:id="rId13" imgW="406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99945" y="3927563"/>
                        <a:ext cx="1054096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95684" y="3894573"/>
            <a:ext cx="2504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Euler angles are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8443" y="6468854"/>
            <a:ext cx="4455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4"/>
              </a:rPr>
              <a:t>http://en.wikipedia.org/wiki/Rotation_matrix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Intrinsic Camera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/>
              <a:t>Principle point offset</a:t>
            </a:r>
          </a:p>
          <a:p>
            <a:pPr lvl="1"/>
            <a:r>
              <a:rPr lang="en-US" dirty="0"/>
              <a:t>especially when images are cropped (Internet)</a:t>
            </a:r>
          </a:p>
          <a:p>
            <a:r>
              <a:rPr lang="en-US" dirty="0"/>
              <a:t>Skew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Radial distortion (due to optics of the lens)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76400" y="3276600"/>
          <a:ext cx="1466741" cy="1041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7" name="Equation" r:id="rId3" imgW="1130300" imgH="800100" progId="Equation.3">
                  <p:embed/>
                </p:oleObj>
              </mc:Choice>
              <mc:Fallback>
                <p:oleObj name="Equation" r:id="rId3" imgW="1130300" imgH="8001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3276600"/>
                        <a:ext cx="1466741" cy="1041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648200" y="3286910"/>
          <a:ext cx="1631354" cy="105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8" name="Equation" r:id="rId5" imgW="1257300" imgH="812800" progId="Equation.3">
                  <p:embed/>
                </p:oleObj>
              </mc:Choice>
              <mc:Fallback>
                <p:oleObj name="Equation" r:id="rId5" imgW="1257300" imgH="8128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8200" y="3286910"/>
                        <a:ext cx="1631354" cy="1057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066800" y="5181600"/>
          <a:ext cx="2687637" cy="1095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9" name="Equation" r:id="rId7" imgW="1282700" imgH="520700" progId="Equation.3">
                  <p:embed/>
                </p:oleObj>
              </mc:Choice>
              <mc:Fallback>
                <p:oleObj name="Equation" r:id="rId7" imgW="1282700" imgH="5207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6800" y="5181600"/>
                        <a:ext cx="2687637" cy="1095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599" y="5105400"/>
            <a:ext cx="3839513" cy="157762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505200" y="3657600"/>
            <a:ext cx="914399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5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Rotation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20" y="1807610"/>
            <a:ext cx="1989602" cy="2452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6542" y="5966884"/>
            <a:ext cx="616962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http://en.wikipedia.org/wiki/Axis-angle_representation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http://en.wikipedia.org/wiki/Quaternions_and_spatial_rotation</a:t>
            </a:r>
            <a:endParaRPr lang="en-US" dirty="0"/>
          </a:p>
          <a:p>
            <a:pPr algn="ctr"/>
            <a:r>
              <a:rPr lang="en-US" dirty="0">
                <a:hlinkClick r:id="rId6"/>
              </a:rPr>
              <a:t>http://en.wikipedia.org/wiki/Rodrigues%27_rotation_formula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2461" y="1338590"/>
            <a:ext cx="3927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Axis-angle representation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5627" y="1345471"/>
            <a:ext cx="2000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Quaternions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2495" y="3051227"/>
            <a:ext cx="2988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Avoid Gimbal Lock!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9711" y="4925720"/>
            <a:ext cx="4222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Rodrigues' rotation formula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827838"/>
              </p:ext>
            </p:extLst>
          </p:nvPr>
        </p:nvGraphicFramePr>
        <p:xfrm>
          <a:off x="1292921" y="5408287"/>
          <a:ext cx="6558159" cy="568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0" name="Equation" r:id="rId7" imgW="2781300" imgH="241300" progId="Equation.3">
                  <p:embed/>
                </p:oleObj>
              </mc:Choice>
              <mc:Fallback>
                <p:oleObj name="Equation" r:id="rId7" imgW="2781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2921" y="5408287"/>
                        <a:ext cx="6558159" cy="568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829123"/>
              </p:ext>
            </p:extLst>
          </p:nvPr>
        </p:nvGraphicFramePr>
        <p:xfrm>
          <a:off x="5193368" y="1868691"/>
          <a:ext cx="3317646" cy="1085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1" name="Equation" r:id="rId9" imgW="1473200" imgH="482600" progId="Equation.3">
                  <p:embed/>
                </p:oleObj>
              </mc:Choice>
              <mc:Fallback>
                <p:oleObj name="Equation" r:id="rId9" imgW="1473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93368" y="1868691"/>
                        <a:ext cx="3317646" cy="1085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731896" y="2192641"/>
            <a:ext cx="580711" cy="7499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973905"/>
              </p:ext>
            </p:extLst>
          </p:nvPr>
        </p:nvGraphicFramePr>
        <p:xfrm>
          <a:off x="1742232" y="2458359"/>
          <a:ext cx="285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2" name="Equation" r:id="rId11" imgW="127000" imgH="139700" progId="Equation.3">
                  <p:embed/>
                </p:oleObj>
              </mc:Choice>
              <mc:Fallback>
                <p:oleObj name="Equation" r:id="rId11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2232" y="2458359"/>
                        <a:ext cx="285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207365"/>
              </p:ext>
            </p:extLst>
          </p:nvPr>
        </p:nvGraphicFramePr>
        <p:xfrm>
          <a:off x="3588488" y="4336757"/>
          <a:ext cx="48577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3" name="Equation" r:id="rId13" imgW="215900" imgH="177800" progId="Equation.3">
                  <p:embed/>
                </p:oleObj>
              </mc:Choice>
              <mc:Fallback>
                <p:oleObj name="Equation" r:id="rId13" imgW="2159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88488" y="4336757"/>
                        <a:ext cx="485775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95667" y="4275500"/>
            <a:ext cx="9040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Triplet Representation        (3 </a:t>
            </a:r>
            <a:r>
              <a:rPr lang="en-US" sz="2800" dirty="0" err="1"/>
              <a:t>dof</a:t>
            </a:r>
            <a:r>
              <a:rPr lang="en-US" sz="2800" dirty="0"/>
              <a:t>)</a:t>
            </a:r>
            <a:r>
              <a:rPr lang="en-US" sz="2800" dirty="0">
                <a:sym typeface="Wingdings"/>
              </a:rPr>
              <a:t> Not over-parameterized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4843036" y="3793745"/>
            <a:ext cx="2284839" cy="497440"/>
          </a:xfrm>
          <a:prstGeom prst="borderCallout1">
            <a:avLst>
              <a:gd name="adj1" fmla="val 50663"/>
              <a:gd name="adj2" fmla="val 794"/>
              <a:gd name="adj3" fmla="val 112500"/>
              <a:gd name="adj4" fmla="val -383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Recommendation!</a:t>
            </a:r>
          </a:p>
        </p:txBody>
      </p:sp>
    </p:spTree>
    <p:extLst>
      <p:ext uri="{BB962C8B-B14F-4D97-AF65-F5344CB8AC3E}">
        <p14:creationId xmlns:p14="http://schemas.microsoft.com/office/powerpoint/2010/main" val="2079051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Symbolic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How to derive complicated equations</a:t>
            </a:r>
          </a:p>
          <a:p>
            <a:pPr marL="0" indent="0" algn="ctr">
              <a:buNone/>
            </a:pPr>
            <a:r>
              <a:rPr lang="en-US" dirty="0"/>
              <a:t>(after passing math classes)?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syms</a:t>
            </a:r>
            <a:r>
              <a:rPr lang="en-US" sz="2400" dirty="0"/>
              <a:t>  h, w, K, alpha, beta, gamma, </a:t>
            </a:r>
            <a:r>
              <a:rPr lang="en-US" sz="2400" dirty="0" err="1"/>
              <a:t>tx</a:t>
            </a:r>
            <a:r>
              <a:rPr lang="en-US" sz="2400" dirty="0"/>
              <a:t>, </a:t>
            </a:r>
            <a:r>
              <a:rPr lang="en-US" sz="2400" dirty="0" err="1"/>
              <a:t>ty</a:t>
            </a:r>
            <a:r>
              <a:rPr lang="en-US" sz="2400" dirty="0"/>
              <a:t>, </a:t>
            </a:r>
            <a:r>
              <a:rPr lang="en-US" sz="2400" dirty="0" err="1"/>
              <a:t>tz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X = [h; w; f];</a:t>
            </a:r>
          </a:p>
          <a:p>
            <a:pPr marL="0" indent="0">
              <a:buNone/>
            </a:pPr>
            <a:r>
              <a:rPr lang="en-US" sz="2400" dirty="0"/>
              <a:t>Y = […] * X;</a:t>
            </a:r>
          </a:p>
          <a:p>
            <a:pPr marL="0" indent="0">
              <a:buNone/>
            </a:pPr>
            <a:r>
              <a:rPr lang="en-US" sz="2400" dirty="0"/>
              <a:t>Z = K* Y;</a:t>
            </a:r>
          </a:p>
          <a:p>
            <a:pPr marL="0" indent="0">
              <a:buNone/>
            </a:pPr>
            <a:r>
              <a:rPr lang="en-US" sz="2400" dirty="0"/>
              <a:t>x = Z(1:2,:) ./ Z([3,3],:);</a:t>
            </a:r>
          </a:p>
          <a:p>
            <a:pPr marL="0" indent="0">
              <a:buNone/>
            </a:pPr>
            <a:r>
              <a:rPr lang="en-US" sz="2400" dirty="0" err="1"/>
              <a:t>ccode</a:t>
            </a:r>
            <a:r>
              <a:rPr lang="en-US" sz="2400" dirty="0"/>
              <a:t>(x,’file’,’</a:t>
            </a:r>
            <a:r>
              <a:rPr lang="en-US" sz="2400" dirty="0" err="1"/>
              <a:t>x.cpp</a:t>
            </a:r>
            <a:r>
              <a:rPr lang="en-US" sz="2400" dirty="0"/>
              <a:t>’); </a:t>
            </a:r>
            <a:r>
              <a:rPr lang="en-US" sz="2400" dirty="0">
                <a:solidFill>
                  <a:srgbClr val="008000"/>
                </a:solidFill>
              </a:rPr>
              <a:t>% </a:t>
            </a:r>
            <a:r>
              <a:rPr lang="en-US" sz="2400" dirty="0">
                <a:solidFill>
                  <a:srgbClr val="008000"/>
                </a:solidFill>
                <a:sym typeface="Wingdings"/>
              </a:rPr>
              <a:t></a:t>
            </a:r>
            <a:r>
              <a:rPr lang="en-US" sz="2400" dirty="0" err="1">
                <a:solidFill>
                  <a:srgbClr val="008000"/>
                </a:solidFill>
                <a:sym typeface="Wingdings"/>
              </a:rPr>
              <a:t>matlab</a:t>
            </a:r>
            <a:r>
              <a:rPr lang="en-US" sz="2400" dirty="0">
                <a:solidFill>
                  <a:srgbClr val="008000"/>
                </a:solidFill>
                <a:sym typeface="Wingdings"/>
              </a:rPr>
              <a:t> will generate C code for x </a:t>
            </a:r>
            <a:endParaRPr lang="en-US" sz="240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75209" y="6395460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http://mit.edu/jxiao/Public/software/fitCuboid/fitCuboid/derive4cuboid.m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06080" y="6032955"/>
            <a:ext cx="5261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http://www.mathworks.com/help/symbolic/sym.html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22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Ceres for Bundle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valid solution                                  and</a:t>
            </a:r>
          </a:p>
          <a:p>
            <a:pPr marL="0" indent="0">
              <a:buNone/>
            </a:pPr>
            <a:r>
              <a:rPr lang="en-US" dirty="0"/>
              <a:t>must let the Re-projection close to the Observation, i.e. to minimize the </a:t>
            </a:r>
            <a:r>
              <a:rPr lang="en-US" dirty="0" err="1"/>
              <a:t>reprojection</a:t>
            </a:r>
            <a:r>
              <a:rPr lang="en-US" dirty="0"/>
              <a:t> error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441973"/>
              </p:ext>
            </p:extLst>
          </p:nvPr>
        </p:nvGraphicFramePr>
        <p:xfrm>
          <a:off x="3165463" y="1602255"/>
          <a:ext cx="29416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20" name="Equation" r:id="rId3" imgW="1422400" imgH="266700" progId="Equation.3">
                  <p:embed/>
                </p:oleObj>
              </mc:Choice>
              <mc:Fallback>
                <p:oleObj name="Equation" r:id="rId3" imgW="1422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5463" y="1602255"/>
                        <a:ext cx="2941638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156491"/>
              </p:ext>
            </p:extLst>
          </p:nvPr>
        </p:nvGraphicFramePr>
        <p:xfrm>
          <a:off x="6885502" y="1665285"/>
          <a:ext cx="17065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21" name="Equation" r:id="rId5" imgW="825500" imgH="215900" progId="Equation.3">
                  <p:embed/>
                </p:oleObj>
              </mc:Choice>
              <mc:Fallback>
                <p:oleObj name="Equation" r:id="rId5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5502" y="1665285"/>
                        <a:ext cx="1706563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969474"/>
              </p:ext>
            </p:extLst>
          </p:nvPr>
        </p:nvGraphicFramePr>
        <p:xfrm>
          <a:off x="1831296" y="3524359"/>
          <a:ext cx="5745109" cy="1389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22" name="Equation" r:id="rId7" imgW="1790700" imgH="431800" progId="Equation.3">
                  <p:embed/>
                </p:oleObj>
              </mc:Choice>
              <mc:Fallback>
                <p:oleObj name="Equation" r:id="rId7" imgW="1790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1296" y="3524359"/>
                        <a:ext cx="5745109" cy="1389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ob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088" y="5261567"/>
            <a:ext cx="11128679" cy="12152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37427" y="6476798"/>
            <a:ext cx="76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Points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336081" y="5680341"/>
            <a:ext cx="90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33767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21100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702300" y="1778000"/>
            <a:ext cx="977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702300" y="2349500"/>
            <a:ext cx="977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531169"/>
              </p:ext>
            </p:extLst>
          </p:nvPr>
        </p:nvGraphicFramePr>
        <p:xfrm>
          <a:off x="6680200" y="1577975"/>
          <a:ext cx="64623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09" name="Equation" r:id="rId4" imgW="266700" imgH="165100" progId="Equation.3">
                  <p:embed/>
                </p:oleObj>
              </mc:Choice>
              <mc:Fallback>
                <p:oleObj name="Equation" r:id="rId4" imgW="266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0200" y="1577975"/>
                        <a:ext cx="64623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831442"/>
              </p:ext>
            </p:extLst>
          </p:nvPr>
        </p:nvGraphicFramePr>
        <p:xfrm>
          <a:off x="6680200" y="2029295"/>
          <a:ext cx="2470150" cy="640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10" name="Equation" r:id="rId6" imgW="1028700" imgH="266700" progId="Equation.3">
                  <p:embed/>
                </p:oleObj>
              </mc:Choice>
              <mc:Fallback>
                <p:oleObj name="Equation" r:id="rId6" imgW="1028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80200" y="2029295"/>
                        <a:ext cx="2470150" cy="640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134544"/>
              </p:ext>
            </p:extLst>
          </p:nvPr>
        </p:nvGraphicFramePr>
        <p:xfrm>
          <a:off x="6680200" y="4899025"/>
          <a:ext cx="20129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11" name="Equation" r:id="rId8" imgW="838200" imgH="266700" progId="Equation.3">
                  <p:embed/>
                </p:oleObj>
              </mc:Choice>
              <mc:Fallback>
                <p:oleObj name="Equation" r:id="rId8" imgW="838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80200" y="4899025"/>
                        <a:ext cx="2012950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>
            <a:off x="5702300" y="5232400"/>
            <a:ext cx="977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702300" y="5867400"/>
            <a:ext cx="977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843363"/>
              </p:ext>
            </p:extLst>
          </p:nvPr>
        </p:nvGraphicFramePr>
        <p:xfrm>
          <a:off x="6680200" y="5618162"/>
          <a:ext cx="8239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12" name="Equation" r:id="rId10" imgW="342900" imgH="165100" progId="Equation.3">
                  <p:embed/>
                </p:oleObj>
              </mc:Choice>
              <mc:Fallback>
                <p:oleObj name="Equation" r:id="rId10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80200" y="5618162"/>
                        <a:ext cx="823913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019795" y="165100"/>
            <a:ext cx="1673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ba2D.cc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702300" y="3837381"/>
            <a:ext cx="977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80200" y="3637326"/>
            <a:ext cx="2255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avoid divide by 0</a:t>
            </a:r>
          </a:p>
        </p:txBody>
      </p:sp>
    </p:spTree>
    <p:extLst>
      <p:ext uri="{BB962C8B-B14F-4D97-AF65-F5344CB8AC3E}">
        <p14:creationId xmlns:p14="http://schemas.microsoft.com/office/powerpoint/2010/main" val="2477669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545652"/>
          </a:xfrm>
        </p:spPr>
        <p:txBody>
          <a:bodyPr>
            <a:normAutofit/>
          </a:bodyPr>
          <a:lstStyle/>
          <a:p>
            <a:r>
              <a:rPr lang="en-US" dirty="0"/>
              <a:t>Input: Observed 2D image position</a:t>
            </a:r>
          </a:p>
          <a:p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000" dirty="0"/>
              <a:t>Unknown Camera Parameters (with some guess)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	Unknown Point 3D coordinate (with some guess)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725760"/>
              </p:ext>
            </p:extLst>
          </p:nvPr>
        </p:nvGraphicFramePr>
        <p:xfrm>
          <a:off x="3034895" y="3391483"/>
          <a:ext cx="29416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1" name="Equation" r:id="rId3" imgW="1422400" imgH="266700" progId="Equation.3">
                  <p:embed/>
                </p:oleObj>
              </mc:Choice>
              <mc:Fallback>
                <p:oleObj name="Equation" r:id="rId3" imgW="1422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4895" y="3391483"/>
                        <a:ext cx="2941638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385645"/>
              </p:ext>
            </p:extLst>
          </p:nvPr>
        </p:nvGraphicFramePr>
        <p:xfrm>
          <a:off x="6823075" y="1210346"/>
          <a:ext cx="1863725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2" name="Equation" r:id="rId5" imgW="901700" imgH="825500" progId="Equation.3">
                  <p:embed/>
                </p:oleObj>
              </mc:Choice>
              <mc:Fallback>
                <p:oleObj name="Equation" r:id="rId5" imgW="9017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23075" y="1210346"/>
                        <a:ext cx="1863725" cy="17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384826"/>
              </p:ext>
            </p:extLst>
          </p:nvPr>
        </p:nvGraphicFramePr>
        <p:xfrm>
          <a:off x="3750667" y="4436036"/>
          <a:ext cx="17065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3" name="Equation" r:id="rId7" imgW="825500" imgH="215900" progId="Equation.3">
                  <p:embed/>
                </p:oleObj>
              </mc:Choice>
              <mc:Fallback>
                <p:oleObj name="Equation" r:id="rId7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0667" y="4436036"/>
                        <a:ext cx="1706563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64574" y="3886294"/>
            <a:ext cx="2054660" cy="32694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121473" y="3751753"/>
            <a:ext cx="1907779" cy="3391607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060663" y="5212719"/>
            <a:ext cx="961433" cy="617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0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5" y="739845"/>
            <a:ext cx="876528" cy="1168704"/>
          </a:xfrm>
          <a:prstGeom prst="rect">
            <a:avLst/>
          </a:prstGeom>
        </p:spPr>
      </p:pic>
      <p:pic>
        <p:nvPicPr>
          <p:cNvPr id="14" name="Picture 13" descr="B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" y="2797245"/>
            <a:ext cx="876886" cy="1169182"/>
          </a:xfrm>
          <a:prstGeom prst="rect">
            <a:avLst/>
          </a:prstGeom>
        </p:spPr>
      </p:pic>
      <p:pic>
        <p:nvPicPr>
          <p:cNvPr id="12" name="Picture 11" descr="B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7" y="4778445"/>
            <a:ext cx="876886" cy="11691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410" y="3711645"/>
            <a:ext cx="1981690" cy="20881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410" y="1044645"/>
            <a:ext cx="1928626" cy="22643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410" y="2472158"/>
            <a:ext cx="1931944" cy="20137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610" y="2496853"/>
            <a:ext cx="1785751" cy="2013719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7610" y="1349445"/>
            <a:ext cx="457200" cy="8382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157610" y="2568645"/>
            <a:ext cx="457200" cy="8382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977010" y="2568645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77010" y="3538366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567810" y="3538366"/>
            <a:ext cx="457200" cy="128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95757" y="6320409"/>
            <a:ext cx="62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sp>
        <p:nvSpPr>
          <p:cNvPr id="42" name="Right Brace 41"/>
          <p:cNvSpPr/>
          <p:nvPr/>
        </p:nvSpPr>
        <p:spPr>
          <a:xfrm rot="5400000">
            <a:off x="7071736" y="4720518"/>
            <a:ext cx="304800" cy="292532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Pipeline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71296" y="3742414"/>
            <a:ext cx="457200" cy="8382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171296" y="4961614"/>
            <a:ext cx="457200" cy="8382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05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View Stereo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303" y="3832996"/>
            <a:ext cx="84427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State-of-the-art:</a:t>
            </a:r>
          </a:p>
          <a:p>
            <a:r>
              <a:rPr lang="en-US" dirty="0"/>
              <a:t>	PMVS: </a:t>
            </a:r>
            <a:r>
              <a:rPr lang="en-US" dirty="0">
                <a:hlinkClick r:id="rId3"/>
              </a:rPr>
              <a:t>http://grail.cs.washington.edu/software/pmvs/</a:t>
            </a:r>
            <a:endParaRPr lang="en-US" dirty="0"/>
          </a:p>
          <a:p>
            <a:r>
              <a:rPr lang="en-US" dirty="0"/>
              <a:t>	Accurate, Dense, and Robust Multi-View Stereopsis, Y Furukawa and J Ponce, 2007.</a:t>
            </a:r>
          </a:p>
          <a:p>
            <a:r>
              <a:rPr lang="en-US" dirty="0"/>
              <a:t>Benchmark:</a:t>
            </a:r>
          </a:p>
          <a:p>
            <a:r>
              <a:rPr lang="en-US" dirty="0"/>
              <a:t>	</a:t>
            </a:r>
            <a:r>
              <a:rPr lang="en-US" dirty="0">
                <a:hlinkClick r:id="rId4"/>
              </a:rPr>
              <a:t>http://vision.middlebury.edu/mview/</a:t>
            </a:r>
            <a:endParaRPr lang="en-US" dirty="0"/>
          </a:p>
          <a:p>
            <a:r>
              <a:rPr lang="en-US" dirty="0"/>
              <a:t>	A Comparison and Evaluation of Multi-View Stereo Reconstruction Algorithms. </a:t>
            </a:r>
          </a:p>
          <a:p>
            <a:r>
              <a:rPr lang="en-US" dirty="0"/>
              <a:t>	SM Seitz, B </a:t>
            </a:r>
            <a:r>
              <a:rPr lang="en-US" dirty="0" err="1"/>
              <a:t>Curless</a:t>
            </a:r>
            <a:r>
              <a:rPr lang="en-US" dirty="0"/>
              <a:t>, J </a:t>
            </a:r>
            <a:r>
              <a:rPr lang="en-US" dirty="0" err="1"/>
              <a:t>Diebel</a:t>
            </a:r>
            <a:r>
              <a:rPr lang="en-US" dirty="0"/>
              <a:t>, D </a:t>
            </a:r>
            <a:r>
              <a:rPr lang="en-US" dirty="0" err="1"/>
              <a:t>Scharstein</a:t>
            </a:r>
            <a:r>
              <a:rPr lang="en-US" dirty="0"/>
              <a:t>, R </a:t>
            </a:r>
            <a:r>
              <a:rPr lang="en-US" dirty="0" err="1"/>
              <a:t>Szeliski</a:t>
            </a:r>
            <a:r>
              <a:rPr lang="en-US" dirty="0"/>
              <a:t>. 2006.</a:t>
            </a:r>
          </a:p>
          <a:p>
            <a:r>
              <a:rPr lang="en-US" dirty="0"/>
              <a:t>Baseline:</a:t>
            </a:r>
          </a:p>
          <a:p>
            <a:r>
              <a:rPr lang="en-US" dirty="0"/>
              <a:t>	Multi-view stereo revisited. M </a:t>
            </a:r>
            <a:r>
              <a:rPr lang="en-US" dirty="0" err="1"/>
              <a:t>Goesele</a:t>
            </a:r>
            <a:r>
              <a:rPr lang="en-US" dirty="0"/>
              <a:t>, B </a:t>
            </a:r>
            <a:r>
              <a:rPr lang="en-US" dirty="0" err="1"/>
              <a:t>Curless</a:t>
            </a:r>
            <a:r>
              <a:rPr lang="en-US" dirty="0"/>
              <a:t>, SM Seitz. 2006.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08" y="1692985"/>
            <a:ext cx="1397000" cy="1522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464" y="1692985"/>
            <a:ext cx="1397000" cy="15227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420" y="1692985"/>
            <a:ext cx="1397000" cy="15227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3376" y="1692985"/>
            <a:ext cx="1397000" cy="15227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316" y="1699036"/>
            <a:ext cx="1785647" cy="15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11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Matching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04" y="3810000"/>
            <a:ext cx="8656495" cy="320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[1] Learning Two-view Stereo Matching, J Xiao, J Chen, DY </a:t>
            </a:r>
            <a:r>
              <a:rPr lang="en-US" sz="1800" dirty="0" err="1"/>
              <a:t>Yeung</a:t>
            </a:r>
            <a:r>
              <a:rPr lang="en-US" sz="1800" dirty="0"/>
              <a:t>, and L </a:t>
            </a:r>
            <a:r>
              <a:rPr lang="en-US" sz="1800" dirty="0" err="1"/>
              <a:t>Quan</a:t>
            </a:r>
            <a:r>
              <a:rPr lang="en-US" sz="1800" dirty="0"/>
              <a:t>, 2008.</a:t>
            </a:r>
          </a:p>
          <a:p>
            <a:pPr marL="0" indent="0">
              <a:buNone/>
            </a:pPr>
            <a:r>
              <a:rPr lang="en-US" sz="1800" dirty="0"/>
              <a:t>[2] Accurate, Dense, and Robust Multi-View Stereopsis, Y Furukawa and J Ponce, 2007.</a:t>
            </a:r>
          </a:p>
          <a:p>
            <a:pPr marL="0" indent="0">
              <a:buNone/>
            </a:pPr>
            <a:r>
              <a:rPr lang="en-US" sz="1800" dirty="0"/>
              <a:t>[3] Multi-view stereo revisited. M </a:t>
            </a:r>
            <a:r>
              <a:rPr lang="en-US" sz="1800" dirty="0" err="1"/>
              <a:t>Goesele</a:t>
            </a:r>
            <a:r>
              <a:rPr lang="en-US" sz="1800" dirty="0"/>
              <a:t>, B </a:t>
            </a:r>
            <a:r>
              <a:rPr lang="en-US" sz="1800" dirty="0" err="1"/>
              <a:t>Curless</a:t>
            </a:r>
            <a:r>
              <a:rPr lang="en-US" sz="1800" dirty="0"/>
              <a:t>, SM Seitz. 2006.</a:t>
            </a:r>
          </a:p>
          <a:p>
            <a:pPr marL="0" indent="0">
              <a:buNone/>
            </a:pPr>
            <a:r>
              <a:rPr lang="en-US" sz="1800" dirty="0"/>
              <a:t>[4] Robust Dense Matching Using Local and Global Geometric Constraints,  M </a:t>
            </a:r>
            <a:r>
              <a:rPr lang="en-US" sz="1800" dirty="0" err="1"/>
              <a:t>Lhuillier</a:t>
            </a:r>
            <a:r>
              <a:rPr lang="en-US" sz="1800" dirty="0"/>
              <a:t> &amp; L </a:t>
            </a:r>
            <a:r>
              <a:rPr lang="en-US" sz="1800" dirty="0" err="1"/>
              <a:t>Quan</a:t>
            </a:r>
            <a:r>
              <a:rPr lang="en-US" sz="1800" dirty="0"/>
              <a:t>, 2000.</a:t>
            </a:r>
          </a:p>
          <a:p>
            <a:pPr marL="0" indent="0">
              <a:buNone/>
            </a:pPr>
            <a:r>
              <a:rPr lang="en-US" sz="1800" b="1" dirty="0"/>
              <a:t>In another context: </a:t>
            </a:r>
          </a:p>
          <a:p>
            <a:pPr marL="0" indent="0">
              <a:buNone/>
            </a:pPr>
            <a:r>
              <a:rPr lang="en-US" sz="1800" dirty="0"/>
              <a:t>[5] </a:t>
            </a:r>
            <a:r>
              <a:rPr lang="en-US" sz="1800" dirty="0" err="1"/>
              <a:t>PatchMatch</a:t>
            </a:r>
            <a:r>
              <a:rPr lang="en-US" sz="1800" dirty="0"/>
              <a:t>: A Randomized Correspondence Algorithm for Structural Image Editing,</a:t>
            </a:r>
          </a:p>
          <a:p>
            <a:pPr marL="0" indent="0">
              <a:buNone/>
            </a:pPr>
            <a:r>
              <a:rPr lang="en-US" sz="1800" dirty="0"/>
              <a:t>C Barnes, E </a:t>
            </a:r>
            <a:r>
              <a:rPr lang="en-US" sz="1800" dirty="0" err="1"/>
              <a:t>Shechtman</a:t>
            </a:r>
            <a:r>
              <a:rPr lang="en-US" sz="1800" dirty="0"/>
              <a:t>, A Finkelstein, and DB Goldman, 2009. 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685800" y="1219200"/>
            <a:ext cx="7592407" cy="2514600"/>
            <a:chOff x="545211" y="1417638"/>
            <a:chExt cx="8171894" cy="27065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11" y="1417638"/>
              <a:ext cx="4030077" cy="27065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9836" y="2258519"/>
              <a:ext cx="2157269" cy="186564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5274" y="1417638"/>
              <a:ext cx="1981613" cy="132405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5288" y="1417638"/>
              <a:ext cx="2059986" cy="2706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699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Matching Propagation</a:t>
            </a:r>
          </a:p>
        </p:txBody>
      </p:sp>
      <p:pic>
        <p:nvPicPr>
          <p:cNvPr id="4" name="Picture 3" descr="dept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36020"/>
            <a:ext cx="3090033" cy="4120044"/>
          </a:xfrm>
          <a:prstGeom prst="rect">
            <a:avLst/>
          </a:prstGeom>
        </p:spPr>
      </p:pic>
      <p:pic>
        <p:nvPicPr>
          <p:cNvPr id="5" name="Picture 4" descr="depth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41814"/>
            <a:ext cx="3090032" cy="41200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9" y="141763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are going to learn a very simple algorithm that is implemented in the </a:t>
            </a:r>
            <a:r>
              <a:rPr lang="en-US" dirty="0" err="1"/>
              <a:t>SFMedu</a:t>
            </a:r>
            <a:r>
              <a:rPr lang="en-US" dirty="0"/>
              <a:t> program.</a:t>
            </a:r>
          </a:p>
        </p:txBody>
      </p:sp>
    </p:spTree>
    <p:extLst>
      <p:ext uri="{BB962C8B-B14F-4D97-AF65-F5344CB8AC3E}">
        <p14:creationId xmlns:p14="http://schemas.microsoft.com/office/powerpoint/2010/main" val="2557187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Descriptor: ZNCC </a:t>
            </a:r>
            <a:r>
              <a:rPr lang="en-US" sz="2700" dirty="0"/>
              <a:t>(Zero-mean Normalized Cross-Correlation)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1"/>
            <a:ext cx="8915400" cy="990600"/>
          </a:xfrm>
        </p:spPr>
        <p:txBody>
          <a:bodyPr>
            <a:normAutofit/>
          </a:bodyPr>
          <a:lstStyle/>
          <a:p>
            <a:r>
              <a:rPr lang="en-US" sz="1600" dirty="0"/>
              <a:t>Invariant to linear radiometric changes</a:t>
            </a:r>
          </a:p>
          <a:p>
            <a:r>
              <a:rPr lang="en-US" sz="1600" dirty="0"/>
              <a:t>More conservative than others such as sum of absolute or square diﬀerences in uniform regions</a:t>
            </a:r>
          </a:p>
          <a:p>
            <a:r>
              <a:rPr lang="en-US" sz="1600" dirty="0"/>
              <a:t>More tolerant in textured areas where noise might be important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664170"/>
              </p:ext>
            </p:extLst>
          </p:nvPr>
        </p:nvGraphicFramePr>
        <p:xfrm>
          <a:off x="457200" y="2932789"/>
          <a:ext cx="8381809" cy="177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" name="Equation" r:id="rId4" imgW="3721100" imgH="787400" progId="Equation.3">
                  <p:embed/>
                </p:oleObj>
              </mc:Choice>
              <mc:Fallback>
                <p:oleObj name="Equation" r:id="rId4" imgW="3721100" imgH="787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2932789"/>
                        <a:ext cx="8381809" cy="177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B2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9" y="4902739"/>
            <a:ext cx="1156790" cy="1542387"/>
          </a:xfrm>
          <a:prstGeom prst="rect">
            <a:avLst/>
          </a:prstGeom>
        </p:spPr>
      </p:pic>
      <p:pic>
        <p:nvPicPr>
          <p:cNvPr id="6" name="Picture 5" descr="B2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11" y="4902739"/>
            <a:ext cx="1156789" cy="1542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8981" y="5236950"/>
            <a:ext cx="1038558" cy="1038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4418" y="5233332"/>
            <a:ext cx="1038558" cy="10385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78981" y="5236950"/>
            <a:ext cx="1038558" cy="103855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04418" y="5233332"/>
            <a:ext cx="1038558" cy="103855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50916" y="5492221"/>
            <a:ext cx="116303" cy="11630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141271" y="5492221"/>
            <a:ext cx="116303" cy="11630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1109068" y="5236950"/>
            <a:ext cx="769914" cy="2552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1" idx="2"/>
          </p:cNvCxnSpPr>
          <p:nvPr/>
        </p:nvCxnSpPr>
        <p:spPr>
          <a:xfrm flipH="1" flipV="1">
            <a:off x="1109068" y="5608524"/>
            <a:ext cx="779613" cy="6619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</p:cNvCxnSpPr>
          <p:nvPr/>
        </p:nvCxnSpPr>
        <p:spPr>
          <a:xfrm flipH="1" flipV="1">
            <a:off x="7131397" y="5235653"/>
            <a:ext cx="1068026" cy="256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2"/>
          </p:cNvCxnSpPr>
          <p:nvPr/>
        </p:nvCxnSpPr>
        <p:spPr>
          <a:xfrm flipH="1">
            <a:off x="7109689" y="5608524"/>
            <a:ext cx="1089734" cy="6691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351582" y="5731255"/>
            <a:ext cx="75337" cy="7533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643893" y="5485427"/>
            <a:ext cx="75337" cy="75335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572167" y="5732974"/>
            <a:ext cx="75337" cy="75335"/>
          </a:xfrm>
          <a:prstGeom prst="roundRect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864478" y="5487146"/>
            <a:ext cx="75337" cy="75335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405395" y="5559050"/>
            <a:ext cx="236773" cy="16682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642124" y="5555388"/>
            <a:ext cx="236773" cy="16682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218698"/>
              </p:ext>
            </p:extLst>
          </p:nvPr>
        </p:nvGraphicFramePr>
        <p:xfrm>
          <a:off x="3591979" y="6304556"/>
          <a:ext cx="3714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91979" y="6304556"/>
                        <a:ext cx="3714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92802"/>
              </p:ext>
            </p:extLst>
          </p:nvPr>
        </p:nvGraphicFramePr>
        <p:xfrm>
          <a:off x="5032375" y="6359525"/>
          <a:ext cx="4000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" name="Equation" r:id="rId12" imgW="177800" imgH="203200" progId="Equation.3">
                  <p:embed/>
                </p:oleObj>
              </mc:Choice>
              <mc:Fallback>
                <p:oleObj name="Equation" r:id="rId12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32375" y="6359525"/>
                        <a:ext cx="4000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790629"/>
              </p:ext>
            </p:extLst>
          </p:nvPr>
        </p:nvGraphicFramePr>
        <p:xfrm>
          <a:off x="3372517" y="4875075"/>
          <a:ext cx="7715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" name="Equation" r:id="rId14" imgW="342900" imgH="203200" progId="Equation.3">
                  <p:embed/>
                </p:oleObj>
              </mc:Choice>
              <mc:Fallback>
                <p:oleObj name="Equation" r:id="rId14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72517" y="4875075"/>
                        <a:ext cx="7715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845745"/>
              </p:ext>
            </p:extLst>
          </p:nvPr>
        </p:nvGraphicFramePr>
        <p:xfrm>
          <a:off x="4535674" y="4850322"/>
          <a:ext cx="8286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" name="Equation" r:id="rId16" imgW="368300" imgH="203200" progId="Equation.3">
                  <p:embed/>
                </p:oleObj>
              </mc:Choice>
              <mc:Fallback>
                <p:oleObj name="Equation" r:id="rId16" imgW="368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35674" y="4850322"/>
                        <a:ext cx="8286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040556"/>
              </p:ext>
            </p:extLst>
          </p:nvPr>
        </p:nvGraphicFramePr>
        <p:xfrm>
          <a:off x="4438650" y="5622925"/>
          <a:ext cx="2000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" name="Equation" r:id="rId18" imgW="88900" imgH="165100" progId="Equation.3">
                  <p:embed/>
                </p:oleObj>
              </mc:Choice>
              <mc:Fallback>
                <p:oleObj name="Equation" r:id="rId18" imgW="88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38650" y="5622925"/>
                        <a:ext cx="200025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Freeform 44"/>
          <p:cNvSpPr/>
          <p:nvPr/>
        </p:nvSpPr>
        <p:spPr>
          <a:xfrm>
            <a:off x="5359673" y="5101626"/>
            <a:ext cx="1528260" cy="403609"/>
          </a:xfrm>
          <a:custGeom>
            <a:avLst/>
            <a:gdLst>
              <a:gd name="connsiteX0" fmla="*/ 0 w 1458304"/>
              <a:gd name="connsiteY0" fmla="*/ 0 h 382083"/>
              <a:gd name="connsiteX1" fmla="*/ 1458304 w 1458304"/>
              <a:gd name="connsiteY1" fmla="*/ 382083 h 3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8304" h="382083">
                <a:moveTo>
                  <a:pt x="0" y="0"/>
                </a:moveTo>
                <a:lnTo>
                  <a:pt x="1458304" y="382083"/>
                </a:lnTo>
              </a:path>
            </a:pathLst>
          </a:custGeom>
          <a:ln>
            <a:solidFill>
              <a:srgbClr val="00FF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flipH="1">
            <a:off x="2722886" y="5130253"/>
            <a:ext cx="631327" cy="369602"/>
          </a:xfrm>
          <a:custGeom>
            <a:avLst/>
            <a:gdLst>
              <a:gd name="connsiteX0" fmla="*/ 0 w 1458304"/>
              <a:gd name="connsiteY0" fmla="*/ 0 h 382083"/>
              <a:gd name="connsiteX1" fmla="*/ 1458304 w 1458304"/>
              <a:gd name="connsiteY1" fmla="*/ 382083 h 3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8304" h="382083">
                <a:moveTo>
                  <a:pt x="0" y="0"/>
                </a:moveTo>
                <a:lnTo>
                  <a:pt x="1458304" y="382083"/>
                </a:lnTo>
              </a:path>
            </a:pathLst>
          </a:custGeom>
          <a:ln>
            <a:solidFill>
              <a:srgbClr val="00FF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flipH="1" flipV="1">
            <a:off x="2572211" y="5682823"/>
            <a:ext cx="1811537" cy="197173"/>
          </a:xfrm>
          <a:custGeom>
            <a:avLst/>
            <a:gdLst>
              <a:gd name="connsiteX0" fmla="*/ 0 w 1458304"/>
              <a:gd name="connsiteY0" fmla="*/ 0 h 382083"/>
              <a:gd name="connsiteX1" fmla="*/ 1458304 w 1458304"/>
              <a:gd name="connsiteY1" fmla="*/ 382083 h 3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8304" h="382083">
                <a:moveTo>
                  <a:pt x="0" y="0"/>
                </a:moveTo>
                <a:lnTo>
                  <a:pt x="1458304" y="382083"/>
                </a:lnTo>
              </a:path>
            </a:pathLst>
          </a:custGeom>
          <a:ln>
            <a:solidFill>
              <a:srgbClr val="00FF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flipV="1">
            <a:off x="4654533" y="5618246"/>
            <a:ext cx="2055820" cy="268850"/>
          </a:xfrm>
          <a:custGeom>
            <a:avLst/>
            <a:gdLst>
              <a:gd name="connsiteX0" fmla="*/ 0 w 1458304"/>
              <a:gd name="connsiteY0" fmla="*/ 0 h 382083"/>
              <a:gd name="connsiteX1" fmla="*/ 1458304 w 1458304"/>
              <a:gd name="connsiteY1" fmla="*/ 382083 h 3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8304" h="382083">
                <a:moveTo>
                  <a:pt x="0" y="0"/>
                </a:moveTo>
                <a:lnTo>
                  <a:pt x="1458304" y="382083"/>
                </a:lnTo>
              </a:path>
            </a:pathLst>
          </a:custGeom>
          <a:ln>
            <a:solidFill>
              <a:srgbClr val="00FF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 flipV="1">
            <a:off x="5371958" y="5785071"/>
            <a:ext cx="1246915" cy="819479"/>
          </a:xfrm>
          <a:custGeom>
            <a:avLst/>
            <a:gdLst>
              <a:gd name="connsiteX0" fmla="*/ 0 w 1458304"/>
              <a:gd name="connsiteY0" fmla="*/ 0 h 382083"/>
              <a:gd name="connsiteX1" fmla="*/ 1458304 w 1458304"/>
              <a:gd name="connsiteY1" fmla="*/ 382083 h 3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8304" h="382083">
                <a:moveTo>
                  <a:pt x="0" y="0"/>
                </a:moveTo>
                <a:lnTo>
                  <a:pt x="1458304" y="382083"/>
                </a:lnTo>
              </a:path>
            </a:pathLst>
          </a:custGeom>
          <a:ln>
            <a:solidFill>
              <a:srgbClr val="00FF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 flipH="1" flipV="1">
            <a:off x="2405394" y="5795833"/>
            <a:ext cx="1221532" cy="753406"/>
          </a:xfrm>
          <a:custGeom>
            <a:avLst/>
            <a:gdLst>
              <a:gd name="connsiteX0" fmla="*/ 0 w 1458304"/>
              <a:gd name="connsiteY0" fmla="*/ 0 h 382083"/>
              <a:gd name="connsiteX1" fmla="*/ 1458304 w 1458304"/>
              <a:gd name="connsiteY1" fmla="*/ 382083 h 38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8304" h="382083">
                <a:moveTo>
                  <a:pt x="0" y="0"/>
                </a:moveTo>
                <a:lnTo>
                  <a:pt x="1458304" y="382083"/>
                </a:lnTo>
              </a:path>
            </a:pathLst>
          </a:custGeom>
          <a:ln>
            <a:solidFill>
              <a:srgbClr val="00FF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2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622" y="3466481"/>
            <a:ext cx="2584540" cy="2941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2851" y="6407985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http://goo.gl/ENaw4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939" y="1600200"/>
            <a:ext cx="910965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brought a normal compact digital camera.</a:t>
            </a:r>
          </a:p>
          <a:p>
            <a:pPr marL="0" indent="0">
              <a:buNone/>
            </a:pPr>
            <a:r>
              <a:rPr lang="en-US" dirty="0"/>
              <a:t>I took a picture at resolution 640x480 pixels.</a:t>
            </a:r>
          </a:p>
          <a:p>
            <a:pPr marL="0" indent="0">
              <a:buNone/>
            </a:pPr>
            <a:r>
              <a:rPr lang="en-US" dirty="0"/>
              <a:t>What is the possible value of the focal length     ?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315877" y="306939"/>
          <a:ext cx="1564689" cy="1110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8" name="Equation" r:id="rId6" imgW="1130300" imgH="800100" progId="Equation.3">
                  <p:embed/>
                </p:oleObj>
              </mc:Choice>
              <mc:Fallback>
                <p:oleObj name="Equation" r:id="rId6" imgW="1130300" imgH="8001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15877" y="306939"/>
                        <a:ext cx="1564689" cy="1110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017987" y="2786046"/>
          <a:ext cx="406931" cy="59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9" name="Equation" r:id="rId8" imgW="139700" imgH="203200" progId="Equation.3">
                  <p:embed/>
                </p:oleObj>
              </mc:Choice>
              <mc:Fallback>
                <p:oleObj name="Equation" r:id="rId8" imgW="1397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17987" y="2786046"/>
                        <a:ext cx="406931" cy="593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612" y="3584714"/>
            <a:ext cx="4907278" cy="30562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7612" y="3584714"/>
            <a:ext cx="4907278" cy="292812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79619" y="5888290"/>
            <a:ext cx="1118603" cy="51969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54890" y="3584714"/>
            <a:ext cx="2643332" cy="23035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454890" y="6407985"/>
            <a:ext cx="2643332" cy="104859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70893" y="4339098"/>
            <a:ext cx="40994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66FF"/>
                </a:solidFill>
              </a:rPr>
              <a:t>full-frame 35mm = width 36 mm height 24 mm</a:t>
            </a:r>
          </a:p>
          <a:p>
            <a:r>
              <a:rPr lang="en-US" sz="1600" dirty="0">
                <a:solidFill>
                  <a:srgbClr val="3366FF"/>
                </a:solidFill>
                <a:hlinkClick r:id="rId11"/>
              </a:rPr>
              <a:t>http://en.wikipedia.org/wiki/Angle_of_view</a:t>
            </a:r>
            <a:endParaRPr lang="en-US" sz="1600" dirty="0">
              <a:solidFill>
                <a:srgbClr val="3366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272163" y="4089459"/>
            <a:ext cx="699127" cy="0"/>
          </a:xfrm>
          <a:prstGeom prst="line">
            <a:avLst/>
          </a:prstGeom>
          <a:ln w="5715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ular Callout 16"/>
          <p:cNvSpPr/>
          <p:nvPr/>
        </p:nvSpPr>
        <p:spPr>
          <a:xfrm>
            <a:off x="2082545" y="4332028"/>
            <a:ext cx="4099400" cy="584644"/>
          </a:xfrm>
          <a:prstGeom prst="wedgeRectCallout">
            <a:avLst>
              <a:gd name="adj1" fmla="val -33624"/>
              <a:gd name="adj2" fmla="val -79927"/>
            </a:avLst>
          </a:prstGeom>
          <a:noFill/>
          <a:ln w="571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White-board Exercise</a:t>
            </a:r>
          </a:p>
        </p:txBody>
      </p:sp>
    </p:spTree>
    <p:extLst>
      <p:ext uri="{BB962C8B-B14F-4D97-AF65-F5344CB8AC3E}">
        <p14:creationId xmlns:p14="http://schemas.microsoft.com/office/powerpoint/2010/main" val="15848107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for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7638"/>
            <a:ext cx="8001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Matching Propagation (</a:t>
            </a:r>
            <a:r>
              <a:rPr lang="en-US" dirty="0" err="1"/>
              <a:t>propagate.m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Maintain a priority queue Q</a:t>
            </a:r>
          </a:p>
          <a:p>
            <a:r>
              <a:rPr lang="en-US" dirty="0"/>
              <a:t>Initialize: Put all seeds into Q with their ZNCC values as scores</a:t>
            </a:r>
          </a:p>
          <a:p>
            <a:r>
              <a:rPr lang="en-US" dirty="0"/>
              <a:t>For each iteration:</a:t>
            </a:r>
          </a:p>
          <a:p>
            <a:pPr lvl="1"/>
            <a:r>
              <a:rPr lang="en-US" dirty="0"/>
              <a:t>Pop the match with best ZNCC score from Q</a:t>
            </a:r>
          </a:p>
          <a:p>
            <a:pPr lvl="1"/>
            <a:r>
              <a:rPr lang="en-US" dirty="0"/>
              <a:t>Add new potential matches in their immediate spatial neighborhood into Q</a:t>
            </a:r>
          </a:p>
          <a:p>
            <a:r>
              <a:rPr lang="en-US" dirty="0"/>
              <a:t>Safety: handle uniqueness, and propagate only on </a:t>
            </a:r>
            <a:r>
              <a:rPr lang="en-US" dirty="0" err="1"/>
              <a:t>matchable</a:t>
            </a:r>
            <a:r>
              <a:rPr lang="en-US" dirty="0"/>
              <a:t>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74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Matchable</a:t>
            </a:r>
            <a:r>
              <a:rPr lang="en-US" dirty="0"/>
              <a:t>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area with maximal </a:t>
            </a:r>
            <a:r>
              <a:rPr lang="en-US" dirty="0" err="1"/>
              <a:t>gradience</a:t>
            </a:r>
            <a:r>
              <a:rPr lang="en-US" dirty="0"/>
              <a:t> &gt; threshold</a:t>
            </a:r>
          </a:p>
        </p:txBody>
      </p:sp>
      <p:pic>
        <p:nvPicPr>
          <p:cNvPr id="5" name="Picture 4" descr="matchabl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0" y="2209800"/>
            <a:ext cx="3148760" cy="4198347"/>
          </a:xfrm>
          <a:prstGeom prst="rect">
            <a:avLst/>
          </a:prstGeom>
        </p:spPr>
      </p:pic>
      <p:pic>
        <p:nvPicPr>
          <p:cNvPr id="6" name="Picture 5" descr="matchabl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27" y="2209800"/>
            <a:ext cx="3148760" cy="41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79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(</a:t>
            </a:r>
            <a:r>
              <a:rPr lang="en-US" dirty="0" err="1"/>
              <a:t>denseMath</a:t>
            </a:r>
            <a:r>
              <a:rPr lang="en-US" dirty="0"/>
              <a:t>/</a:t>
            </a:r>
            <a:r>
              <a:rPr lang="en-US" dirty="0" err="1"/>
              <a:t>run.m</a:t>
            </a:r>
            <a:r>
              <a:rPr lang="en-US" dirty="0"/>
              <a:t>)</a:t>
            </a:r>
          </a:p>
        </p:txBody>
      </p:sp>
      <p:pic>
        <p:nvPicPr>
          <p:cNvPr id="4" name="Picture 3" descr="dept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1" y="1597545"/>
            <a:ext cx="3738940" cy="4985253"/>
          </a:xfrm>
          <a:prstGeom prst="rect">
            <a:avLst/>
          </a:prstGeom>
        </p:spPr>
      </p:pic>
      <p:pic>
        <p:nvPicPr>
          <p:cNvPr id="5" name="Picture 4" descr="depth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97546"/>
            <a:ext cx="3738939" cy="49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6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15" y="0"/>
            <a:ext cx="2826716" cy="3144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35" y="457200"/>
            <a:ext cx="5986541" cy="6385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63" y="3429000"/>
            <a:ext cx="2511942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</p:spTree>
    <p:extLst>
      <p:ext uri="{BB962C8B-B14F-4D97-AF65-F5344CB8AC3E}">
        <p14:creationId xmlns:p14="http://schemas.microsoft.com/office/powerpoint/2010/main" val="3771724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Dvie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1"/>
            <a:ext cx="6747405" cy="8836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Colorize the Point Cloud</a:t>
            </a:r>
          </a:p>
        </p:txBody>
      </p:sp>
      <p:pic>
        <p:nvPicPr>
          <p:cNvPr id="4" name="Picture 3" descr="3Dview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338"/>
            <a:ext cx="4579322" cy="54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Wait: How to get the focal length?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56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Auto-calibration</a:t>
            </a:r>
          </a:p>
          <a:p>
            <a:pPr marL="0" indent="0">
              <a:buNone/>
            </a:pPr>
            <a:r>
              <a:rPr lang="en-US" sz="2200" dirty="0"/>
              <a:t>	Self-Calibration and Metric Reconstruction in spite of Varying and Unknown 	Internal Camera Parameters, M </a:t>
            </a:r>
            <a:r>
              <a:rPr lang="en-US" sz="2200" dirty="0" err="1"/>
              <a:t>Pollefeys</a:t>
            </a:r>
            <a:r>
              <a:rPr lang="en-US" sz="2200" dirty="0"/>
              <a:t>, R Koch and L Van </a:t>
            </a:r>
            <a:r>
              <a:rPr lang="en-US" sz="2200" dirty="0" err="1"/>
              <a:t>Gool</a:t>
            </a:r>
            <a:r>
              <a:rPr lang="en-US" sz="2200" dirty="0"/>
              <a:t>, 1998.	</a:t>
            </a:r>
            <a:r>
              <a:rPr lang="en-US" sz="1800" dirty="0">
                <a:hlinkClick r:id="rId2"/>
              </a:rPr>
              <a:t>http://mit.edu/jxiao/Public/software/autocalibrate/autocalibration_lin.m</a:t>
            </a:r>
            <a:endParaRPr lang="en-US" sz="1800" dirty="0"/>
          </a:p>
          <a:p>
            <a:r>
              <a:rPr lang="en-US" dirty="0"/>
              <a:t>Grid Search to look for the solution with minimal </a:t>
            </a:r>
            <a:r>
              <a:rPr lang="en-US" dirty="0" err="1"/>
              <a:t>reprojection</a:t>
            </a:r>
            <a:r>
              <a:rPr lang="en-US" dirty="0"/>
              <a:t> error</a:t>
            </a:r>
            <a:endParaRPr lang="en-US" sz="1400" dirty="0"/>
          </a:p>
          <a:p>
            <a:pPr marL="457200" lvl="1" indent="0">
              <a:buNone/>
            </a:pPr>
            <a:r>
              <a:rPr lang="en-US" sz="2200" dirty="0"/>
              <a:t>for f=</a:t>
            </a:r>
            <a:r>
              <a:rPr lang="en-US" sz="2200" dirty="0" err="1"/>
              <a:t>min_f:max_f</a:t>
            </a:r>
            <a:endParaRPr lang="en-US" sz="2200" dirty="0"/>
          </a:p>
          <a:p>
            <a:pPr marL="457200" lvl="1" indent="0">
              <a:buNone/>
            </a:pPr>
            <a:r>
              <a:rPr lang="en-US" sz="2200" dirty="0"/>
              <a:t>      do everything, then obtain </a:t>
            </a:r>
            <a:r>
              <a:rPr lang="en-US" sz="2200" dirty="0" err="1"/>
              <a:t>reprojection</a:t>
            </a:r>
            <a:r>
              <a:rPr lang="en-US" sz="2200" dirty="0"/>
              <a:t> error after bundle adjustment</a:t>
            </a:r>
          </a:p>
          <a:p>
            <a:r>
              <a:rPr lang="en-US" dirty="0"/>
              <a:t>Optimize for this value in bundle adjustment</a:t>
            </a:r>
          </a:p>
          <a:p>
            <a:r>
              <a:rPr lang="en-US" dirty="0"/>
              <a:t>Camera Calibration (with checkerboard)</a:t>
            </a:r>
          </a:p>
          <a:p>
            <a:pPr marL="457200" lvl="1" indent="0">
              <a:buNone/>
            </a:pPr>
            <a:r>
              <a:rPr lang="en-US" sz="2200" dirty="0">
                <a:hlinkClick r:id="rId3"/>
              </a:rPr>
              <a:t>http://www.vision.caltech.edu/bouguetj/calib_doc/</a:t>
            </a:r>
            <a:endParaRPr lang="en-US" sz="2200" dirty="0"/>
          </a:p>
          <a:p>
            <a:r>
              <a:rPr lang="en-US" dirty="0"/>
              <a:t>EXIF of JPEG file recorded from digital camera</a:t>
            </a:r>
          </a:p>
          <a:p>
            <a:pPr marL="0" indent="0">
              <a:buNone/>
            </a:pPr>
            <a:r>
              <a:rPr lang="en-US" sz="1800" dirty="0"/>
              <a:t>	Read the code of Bundler to understand how to convert EXIF into focal length value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hlinkClick r:id="rId4"/>
              </a:rPr>
              <a:t>http://phototour.cs.washington.edu/bundler/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"/>
            <a:ext cx="8229600" cy="4525963"/>
          </a:xfrm>
        </p:spPr>
        <p:txBody>
          <a:bodyPr/>
          <a:lstStyle/>
          <a:p>
            <a:r>
              <a:rPr lang="en-US" dirty="0"/>
              <a:t>When people take three pictures with same camera setting: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88135"/>
              </p:ext>
            </p:extLst>
          </p:nvPr>
        </p:nvGraphicFramePr>
        <p:xfrm>
          <a:off x="7315200" y="838200"/>
          <a:ext cx="1670050" cy="1349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5" name="Equation" r:id="rId3" imgW="1041400" imgH="838200" progId="Equation.3">
                  <p:embed/>
                </p:oleObj>
              </mc:Choice>
              <mc:Fallback>
                <p:oleObj name="Equation" r:id="rId3" imgW="10414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5200" y="838200"/>
                        <a:ext cx="1670050" cy="1349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5" name="Group 84">
            <a:extLst>
              <a:ext uri="{FF2B5EF4-FFF2-40B4-BE49-F238E27FC236}">
                <a16:creationId xmlns:a16="http://schemas.microsoft.com/office/drawing/2014/main" id="{8BA66DFB-6735-4A74-A408-B1B2F6B23E51}"/>
              </a:ext>
            </a:extLst>
          </p:cNvPr>
          <p:cNvGrpSpPr>
            <a:grpSpLocks/>
          </p:cNvGrpSpPr>
          <p:nvPr/>
        </p:nvGrpSpPr>
        <p:grpSpPr bwMode="auto">
          <a:xfrm>
            <a:off x="363967" y="1368407"/>
            <a:ext cx="7707312" cy="4656137"/>
            <a:chOff x="461963" y="1733550"/>
            <a:chExt cx="7899400" cy="4743450"/>
          </a:xfrm>
        </p:grpSpPr>
        <p:grpSp>
          <p:nvGrpSpPr>
            <p:cNvPr id="156" name="Group 66">
              <a:extLst>
                <a:ext uri="{FF2B5EF4-FFF2-40B4-BE49-F238E27FC236}">
                  <a16:creationId xmlns:a16="http://schemas.microsoft.com/office/drawing/2014/main" id="{A5548565-9A83-4CA9-9CEF-03297CC5E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963" y="3581400"/>
              <a:ext cx="2270125" cy="2057400"/>
              <a:chOff x="461963" y="3581400"/>
              <a:chExt cx="2270125" cy="2057400"/>
            </a:xfrm>
          </p:grpSpPr>
          <p:sp>
            <p:nvSpPr>
              <p:cNvPr id="197" name="AutoShape 4">
                <a:extLst>
                  <a:ext uri="{FF2B5EF4-FFF2-40B4-BE49-F238E27FC236}">
                    <a16:creationId xmlns:a16="http://schemas.microsoft.com/office/drawing/2014/main" id="{91690384-9B13-44F2-BB58-DDF46FF8C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67569" y="3709194"/>
                <a:ext cx="1981200" cy="1725612"/>
              </a:xfrm>
              <a:prstGeom prst="parallelogram">
                <a:avLst>
                  <a:gd name="adj" fmla="val 28703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98" name="Rectangle 6">
                <a:extLst>
                  <a:ext uri="{FF2B5EF4-FFF2-40B4-BE49-F238E27FC236}">
                    <a16:creationId xmlns:a16="http://schemas.microsoft.com/office/drawing/2014/main" id="{4D8DE83A-E757-45EE-AFB4-F7D8FF28E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7713" y="4284663"/>
                <a:ext cx="574675" cy="574675"/>
              </a:xfrm>
              <a:prstGeom prst="rect">
                <a:avLst/>
              </a:prstGeom>
              <a:solidFill>
                <a:srgbClr val="DDEE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0" lon="16499993" rev="0"/>
                </a:camera>
                <a:lightRig rig="legacyFlat3" dir="b"/>
              </a:scene3d>
              <a:sp3d extrusionH="684200" prstMaterial="legacyMatte">
                <a:bevelT w="13500" h="13500" prst="angle"/>
                <a:bevelB w="13500" h="13500" prst="angle"/>
                <a:extrusionClr>
                  <a:srgbClr val="DDEE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99" name="Line 33">
                <a:extLst>
                  <a:ext uri="{FF2B5EF4-FFF2-40B4-BE49-F238E27FC236}">
                    <a16:creationId xmlns:a16="http://schemas.microsoft.com/office/drawing/2014/main" id="{2462BB83-5769-4B6F-A60B-2DF80321F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1963" y="3581400"/>
                <a:ext cx="533400" cy="2057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34">
                <a:extLst>
                  <a:ext uri="{FF2B5EF4-FFF2-40B4-BE49-F238E27FC236}">
                    <a16:creationId xmlns:a16="http://schemas.microsoft.com/office/drawing/2014/main" id="{B0154865-F950-45F3-95DB-835006D83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1963" y="5029200"/>
                <a:ext cx="533400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Line 35">
                <a:extLst>
                  <a:ext uri="{FF2B5EF4-FFF2-40B4-BE49-F238E27FC236}">
                    <a16:creationId xmlns:a16="http://schemas.microsoft.com/office/drawing/2014/main" id="{44EAADEC-5CD3-4AAA-868A-2DD82BFAF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1963" y="4081463"/>
                <a:ext cx="2270125" cy="15573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37">
                <a:extLst>
                  <a:ext uri="{FF2B5EF4-FFF2-40B4-BE49-F238E27FC236}">
                    <a16:creationId xmlns:a16="http://schemas.microsoft.com/office/drawing/2014/main" id="{808B8DB3-3C2B-4244-A53E-F39224271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1963" y="5562600"/>
                <a:ext cx="22098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3" name="Group 54">
                <a:extLst>
                  <a:ext uri="{FF2B5EF4-FFF2-40B4-BE49-F238E27FC236}">
                    <a16:creationId xmlns:a16="http://schemas.microsoft.com/office/drawing/2014/main" id="{1DF071DC-ADCE-468C-A14E-D7E4AFF686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25575" y="4119563"/>
                <a:ext cx="1076325" cy="860425"/>
                <a:chOff x="831" y="2079"/>
                <a:chExt cx="822" cy="657"/>
              </a:xfrm>
            </p:grpSpPr>
            <p:sp>
              <p:nvSpPr>
                <p:cNvPr id="204" name="Oval 55">
                  <a:extLst>
                    <a:ext uri="{FF2B5EF4-FFF2-40B4-BE49-F238E27FC236}">
                      <a16:creationId xmlns:a16="http://schemas.microsoft.com/office/drawing/2014/main" id="{B51F7D79-B2E7-42C9-B86F-DC668CA8E5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" y="2235"/>
                  <a:ext cx="69" cy="69"/>
                </a:xfrm>
                <a:prstGeom prst="ellipse">
                  <a:avLst/>
                </a:prstGeom>
                <a:solidFill>
                  <a:srgbClr val="FF010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205" name="Oval 56">
                  <a:extLst>
                    <a:ext uri="{FF2B5EF4-FFF2-40B4-BE49-F238E27FC236}">
                      <a16:creationId xmlns:a16="http://schemas.microsoft.com/office/drawing/2014/main" id="{9CA8B91B-DA2E-4880-8FA6-21136A5D4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8" y="2256"/>
                  <a:ext cx="69" cy="69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206" name="Oval 57">
                  <a:extLst>
                    <a:ext uri="{FF2B5EF4-FFF2-40B4-BE49-F238E27FC236}">
                      <a16:creationId xmlns:a16="http://schemas.microsoft.com/office/drawing/2014/main" id="{F7482630-57B2-4946-8537-EC3D50B9C6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" y="2652"/>
                  <a:ext cx="69" cy="69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207" name="Oval 58">
                  <a:extLst>
                    <a:ext uri="{FF2B5EF4-FFF2-40B4-BE49-F238E27FC236}">
                      <a16:creationId xmlns:a16="http://schemas.microsoft.com/office/drawing/2014/main" id="{63DD8601-315D-48F2-99E5-93B99B18BF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9" y="2667"/>
                  <a:ext cx="69" cy="69"/>
                </a:xfrm>
                <a:prstGeom prst="ellipse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208" name="Oval 59">
                  <a:extLst>
                    <a:ext uri="{FF2B5EF4-FFF2-40B4-BE49-F238E27FC236}">
                      <a16:creationId xmlns:a16="http://schemas.microsoft.com/office/drawing/2014/main" id="{6723A3AE-44D3-46EF-83BC-E0CB79DB17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2523"/>
                  <a:ext cx="69" cy="6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209" name="Oval 60">
                  <a:extLst>
                    <a:ext uri="{FF2B5EF4-FFF2-40B4-BE49-F238E27FC236}">
                      <a16:creationId xmlns:a16="http://schemas.microsoft.com/office/drawing/2014/main" id="{96986679-5755-4E2C-B547-119CF6F426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2" y="2115"/>
                  <a:ext cx="69" cy="6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210" name="Oval 61">
                  <a:extLst>
                    <a:ext uri="{FF2B5EF4-FFF2-40B4-BE49-F238E27FC236}">
                      <a16:creationId xmlns:a16="http://schemas.microsoft.com/office/drawing/2014/main" id="{936F6D8F-290C-49E4-A07F-90FA616AE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3" y="2079"/>
                  <a:ext cx="69" cy="69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</p:grpSp>
        <p:grpSp>
          <p:nvGrpSpPr>
            <p:cNvPr id="157" name="Group 67">
              <a:extLst>
                <a:ext uri="{FF2B5EF4-FFF2-40B4-BE49-F238E27FC236}">
                  <a16:creationId xmlns:a16="http://schemas.microsoft.com/office/drawing/2014/main" id="{7DECA9D2-248A-47C1-933E-6391B71D8A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51563" y="3773488"/>
              <a:ext cx="2209800" cy="1981200"/>
              <a:chOff x="6151563" y="3773488"/>
              <a:chExt cx="2209800" cy="1981200"/>
            </a:xfrm>
          </p:grpSpPr>
          <p:sp>
            <p:nvSpPr>
              <p:cNvPr id="183" name="AutoShape 5">
                <a:extLst>
                  <a:ext uri="{FF2B5EF4-FFF2-40B4-BE49-F238E27FC236}">
                    <a16:creationId xmlns:a16="http://schemas.microsoft.com/office/drawing/2014/main" id="{72A8CBB0-71C6-4CA6-92C1-6B4760328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6050757" y="3901281"/>
                <a:ext cx="1981200" cy="1725613"/>
              </a:xfrm>
              <a:prstGeom prst="parallelogram">
                <a:avLst>
                  <a:gd name="adj" fmla="val 28703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84" name="Rectangle 7">
                <a:extLst>
                  <a:ext uri="{FF2B5EF4-FFF2-40B4-BE49-F238E27FC236}">
                    <a16:creationId xmlns:a16="http://schemas.microsoft.com/office/drawing/2014/main" id="{52A35701-1FEC-489B-8593-E785A40E8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1813" y="4540250"/>
                <a:ext cx="574675" cy="574675"/>
              </a:xfrm>
              <a:prstGeom prst="rect">
                <a:avLst/>
              </a:prstGeom>
              <a:solidFill>
                <a:srgbClr val="DDEE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0" lon="19199995" rev="0"/>
                </a:camera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DDEE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85" name="Line 44">
                <a:extLst>
                  <a:ext uri="{FF2B5EF4-FFF2-40B4-BE49-F238E27FC236}">
                    <a16:creationId xmlns:a16="http://schemas.microsoft.com/office/drawing/2014/main" id="{063FE094-05AE-4F96-9B52-9F081EB8A8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64263" y="4273550"/>
                <a:ext cx="2197100" cy="13287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45">
                <a:extLst>
                  <a:ext uri="{FF2B5EF4-FFF2-40B4-BE49-F238E27FC236}">
                    <a16:creationId xmlns:a16="http://schemas.microsoft.com/office/drawing/2014/main" id="{FC19ED50-0A6D-4714-B0FE-ABD0BD0AB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51563" y="5602288"/>
                <a:ext cx="22098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46">
                <a:extLst>
                  <a:ext uri="{FF2B5EF4-FFF2-40B4-BE49-F238E27FC236}">
                    <a16:creationId xmlns:a16="http://schemas.microsoft.com/office/drawing/2014/main" id="{439B8F5C-0E14-4B5C-B8F0-A2C70BC0E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04163" y="5221288"/>
                <a:ext cx="4572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47">
                <a:extLst>
                  <a:ext uri="{FF2B5EF4-FFF2-40B4-BE49-F238E27FC236}">
                    <a16:creationId xmlns:a16="http://schemas.microsoft.com/office/drawing/2014/main" id="{4067C675-814D-42BC-B167-CA77712C7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04163" y="3773488"/>
                <a:ext cx="457200" cy="1828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89" name="Group 70">
                <a:extLst>
                  <a:ext uri="{FF2B5EF4-FFF2-40B4-BE49-F238E27FC236}">
                    <a16:creationId xmlns:a16="http://schemas.microsoft.com/office/drawing/2014/main" id="{1A4CE92A-F1ED-4655-B06B-E2C26F340B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10338" y="4197350"/>
                <a:ext cx="1003300" cy="1016000"/>
                <a:chOff x="4188" y="2004"/>
                <a:chExt cx="756" cy="765"/>
              </a:xfrm>
            </p:grpSpPr>
            <p:sp>
              <p:nvSpPr>
                <p:cNvPr id="190" name="Oval 71">
                  <a:extLst>
                    <a:ext uri="{FF2B5EF4-FFF2-40B4-BE49-F238E27FC236}">
                      <a16:creationId xmlns:a16="http://schemas.microsoft.com/office/drawing/2014/main" id="{341BE60C-22B7-44AE-8293-D49E87CAC9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1" y="2100"/>
                  <a:ext cx="69" cy="69"/>
                </a:xfrm>
                <a:prstGeom prst="ellipse">
                  <a:avLst/>
                </a:prstGeom>
                <a:solidFill>
                  <a:srgbClr val="FF010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91" name="Oval 72">
                  <a:extLst>
                    <a:ext uri="{FF2B5EF4-FFF2-40B4-BE49-F238E27FC236}">
                      <a16:creationId xmlns:a16="http://schemas.microsoft.com/office/drawing/2014/main" id="{B1BE7723-66D4-4355-9E09-34E5FF813D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43" y="2268"/>
                  <a:ext cx="69" cy="69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92" name="Oval 73">
                  <a:extLst>
                    <a:ext uri="{FF2B5EF4-FFF2-40B4-BE49-F238E27FC236}">
                      <a16:creationId xmlns:a16="http://schemas.microsoft.com/office/drawing/2014/main" id="{7C5D5AED-9D42-476F-B55E-6EACBC70DB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8" y="2523"/>
                  <a:ext cx="69" cy="69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93" name="Oval 74">
                  <a:extLst>
                    <a:ext uri="{FF2B5EF4-FFF2-40B4-BE49-F238E27FC236}">
                      <a16:creationId xmlns:a16="http://schemas.microsoft.com/office/drawing/2014/main" id="{74E0EAD6-DE77-4F9B-8F74-188985F9F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8" y="2700"/>
                  <a:ext cx="69" cy="69"/>
                </a:xfrm>
                <a:prstGeom prst="ellipse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94" name="Oval 75">
                  <a:extLst>
                    <a:ext uri="{FF2B5EF4-FFF2-40B4-BE49-F238E27FC236}">
                      <a16:creationId xmlns:a16="http://schemas.microsoft.com/office/drawing/2014/main" id="{21449E57-F39A-430D-8B29-FAEC167D61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5" y="2592"/>
                  <a:ext cx="69" cy="6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95" name="Oval 76">
                  <a:extLst>
                    <a:ext uri="{FF2B5EF4-FFF2-40B4-BE49-F238E27FC236}">
                      <a16:creationId xmlns:a16="http://schemas.microsoft.com/office/drawing/2014/main" id="{8F2A002D-E695-4589-8CDD-AA244D59B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8" y="2175"/>
                  <a:ext cx="69" cy="6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96" name="Oval 77">
                  <a:extLst>
                    <a:ext uri="{FF2B5EF4-FFF2-40B4-BE49-F238E27FC236}">
                      <a16:creationId xmlns:a16="http://schemas.microsoft.com/office/drawing/2014/main" id="{FA17E539-DDC1-4C4A-8097-F2FA56AA00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5" y="2004"/>
                  <a:ext cx="69" cy="69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</p:grpSp>
        <p:grpSp>
          <p:nvGrpSpPr>
            <p:cNvPr id="158" name="Group 68">
              <a:extLst>
                <a:ext uri="{FF2B5EF4-FFF2-40B4-BE49-F238E27FC236}">
                  <a16:creationId xmlns:a16="http://schemas.microsoft.com/office/drawing/2014/main" id="{77257A8C-125A-4235-8AF7-8D3BC1F7AF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8338" y="1733550"/>
              <a:ext cx="2362200" cy="2090738"/>
              <a:chOff x="3208338" y="1733550"/>
              <a:chExt cx="2362200" cy="2090738"/>
            </a:xfrm>
          </p:grpSpPr>
          <p:sp>
            <p:nvSpPr>
              <p:cNvPr id="174" name="Rectangle 3">
                <a:extLst>
                  <a:ext uri="{FF2B5EF4-FFF2-40B4-BE49-F238E27FC236}">
                    <a16:creationId xmlns:a16="http://schemas.microsoft.com/office/drawing/2014/main" id="{BB1E7DD8-BC21-411B-B4AB-B43598DD3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238" y="2362200"/>
                <a:ext cx="1219200" cy="1219200"/>
              </a:xfrm>
              <a:prstGeom prst="rect">
                <a:avLst/>
              </a:prstGeom>
              <a:solidFill>
                <a:srgbClr val="DDEE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0" lon="18300000" rev="0"/>
                </a:camera>
                <a:lightRig rig="legacyFlat3" dir="b"/>
              </a:scene3d>
              <a:sp3d extrusionH="1700200" prstMaterial="legacyMatte">
                <a:bevelT w="13500" h="13500" prst="angle"/>
                <a:bevelB w="13500" h="13500" prst="angle"/>
                <a:extrusionClr>
                  <a:srgbClr val="DDEE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  <p:grpSp>
            <p:nvGrpSpPr>
              <p:cNvPr id="175" name="Group 22">
                <a:extLst>
                  <a:ext uri="{FF2B5EF4-FFF2-40B4-BE49-F238E27FC236}">
                    <a16:creationId xmlns:a16="http://schemas.microsoft.com/office/drawing/2014/main" id="{ADDFEB88-69CC-485E-956B-AB11FB93E6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338" y="1733550"/>
                <a:ext cx="2362200" cy="2090738"/>
                <a:chOff x="2412" y="2031"/>
                <a:chExt cx="837" cy="741"/>
              </a:xfrm>
            </p:grpSpPr>
            <p:sp>
              <p:nvSpPr>
                <p:cNvPr id="176" name="Oval 24">
                  <a:extLst>
                    <a:ext uri="{FF2B5EF4-FFF2-40B4-BE49-F238E27FC236}">
                      <a16:creationId xmlns:a16="http://schemas.microsoft.com/office/drawing/2014/main" id="{314F328D-9C52-4CAA-85DF-F36516CD8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283"/>
                  <a:ext cx="69" cy="69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7" name="Oval 25">
                  <a:extLst>
                    <a:ext uri="{FF2B5EF4-FFF2-40B4-BE49-F238E27FC236}">
                      <a16:creationId xmlns:a16="http://schemas.microsoft.com/office/drawing/2014/main" id="{BB0BA67C-0E17-408A-B69C-5652FBC67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2" y="2571"/>
                  <a:ext cx="69" cy="69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8" name="Oval 26">
                  <a:extLst>
                    <a:ext uri="{FF2B5EF4-FFF2-40B4-BE49-F238E27FC236}">
                      <a16:creationId xmlns:a16="http://schemas.microsoft.com/office/drawing/2014/main" id="{B9DB6596-B828-45E3-9613-D02DE85CED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703"/>
                  <a:ext cx="69" cy="69"/>
                </a:xfrm>
                <a:prstGeom prst="ellipse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9" name="Oval 27">
                  <a:extLst>
                    <a:ext uri="{FF2B5EF4-FFF2-40B4-BE49-F238E27FC236}">
                      <a16:creationId xmlns:a16="http://schemas.microsoft.com/office/drawing/2014/main" id="{581A6C55-ECD4-49A4-9D27-EB29361185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0" y="2595"/>
                  <a:ext cx="69" cy="6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80" name="Oval 28">
                  <a:extLst>
                    <a:ext uri="{FF2B5EF4-FFF2-40B4-BE49-F238E27FC236}">
                      <a16:creationId xmlns:a16="http://schemas.microsoft.com/office/drawing/2014/main" id="{AD768C5D-B7C3-4FD9-AB93-57D37409D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160"/>
                  <a:ext cx="69" cy="6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81" name="Oval 29">
                  <a:extLst>
                    <a:ext uri="{FF2B5EF4-FFF2-40B4-BE49-F238E27FC236}">
                      <a16:creationId xmlns:a16="http://schemas.microsoft.com/office/drawing/2014/main" id="{01BD96A5-0FFD-459C-951B-498AB3D641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6" y="2031"/>
                  <a:ext cx="69" cy="69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82" name="Oval 23">
                  <a:extLst>
                    <a:ext uri="{FF2B5EF4-FFF2-40B4-BE49-F238E27FC236}">
                      <a16:creationId xmlns:a16="http://schemas.microsoft.com/office/drawing/2014/main" id="{D130E641-326C-49D7-8B21-E954B873E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7" y="2160"/>
                  <a:ext cx="69" cy="69"/>
                </a:xfrm>
                <a:prstGeom prst="ellipse">
                  <a:avLst/>
                </a:prstGeom>
                <a:solidFill>
                  <a:srgbClr val="FF010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</p:grpSp>
        <p:grpSp>
          <p:nvGrpSpPr>
            <p:cNvPr id="159" name="Group 83">
              <a:extLst>
                <a:ext uri="{FF2B5EF4-FFF2-40B4-BE49-F238E27FC236}">
                  <a16:creationId xmlns:a16="http://schemas.microsoft.com/office/drawing/2014/main" id="{10402C7B-22C2-48AA-804F-C76FCA01B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1238" y="4343400"/>
              <a:ext cx="2057400" cy="2133600"/>
              <a:chOff x="3551238" y="4343400"/>
              <a:chExt cx="2057400" cy="2133600"/>
            </a:xfrm>
          </p:grpSpPr>
          <p:sp>
            <p:nvSpPr>
              <p:cNvPr id="160" name="Rectangle 11">
                <a:extLst>
                  <a:ext uri="{FF2B5EF4-FFF2-40B4-BE49-F238E27FC236}">
                    <a16:creationId xmlns:a16="http://schemas.microsoft.com/office/drawing/2014/main" id="{DA1E81D1-83E7-4017-ABC5-3B48FDCEA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938" y="4343400"/>
                <a:ext cx="2044700" cy="147002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61" name="Rectangle 13">
                <a:extLst>
                  <a:ext uri="{FF2B5EF4-FFF2-40B4-BE49-F238E27FC236}">
                    <a16:creationId xmlns:a16="http://schemas.microsoft.com/office/drawing/2014/main" id="{3E1548A5-D87A-4A6E-8684-D6211A193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4854575"/>
                <a:ext cx="574675" cy="574675"/>
              </a:xfrm>
              <a:prstGeom prst="rect">
                <a:avLst/>
              </a:prstGeom>
              <a:solidFill>
                <a:srgbClr val="DDEE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0" lon="18300000" rev="0"/>
                </a:camera>
                <a:lightRig rig="legacyFlat3" dir="b"/>
              </a:scene3d>
              <a:sp3d extrusionH="785800" prstMaterial="legacyMatte">
                <a:bevelT w="13500" h="13500" prst="angle"/>
                <a:bevelB w="13500" h="13500" prst="angle"/>
                <a:extrusionClr>
                  <a:srgbClr val="DDEE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62" name="Line 38">
                <a:extLst>
                  <a:ext uri="{FF2B5EF4-FFF2-40B4-BE49-F238E27FC236}">
                    <a16:creationId xmlns:a16="http://schemas.microsoft.com/office/drawing/2014/main" id="{53F71E80-0791-47F8-AA6D-AA0198FA1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1238" y="4346575"/>
                <a:ext cx="990600" cy="21304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40">
                <a:extLst>
                  <a:ext uri="{FF2B5EF4-FFF2-40B4-BE49-F238E27FC236}">
                    <a16:creationId xmlns:a16="http://schemas.microsoft.com/office/drawing/2014/main" id="{DB7CC9A7-1923-4084-AB2F-0F2B4B43C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41838" y="4365625"/>
                <a:ext cx="1066800" cy="21113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41">
                <a:extLst>
                  <a:ext uri="{FF2B5EF4-FFF2-40B4-BE49-F238E27FC236}">
                    <a16:creationId xmlns:a16="http://schemas.microsoft.com/office/drawing/2014/main" id="{99185DB3-66DB-4115-815D-6C726C52F1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1238" y="5813425"/>
                <a:ext cx="990600" cy="6635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43">
                <a:extLst>
                  <a:ext uri="{FF2B5EF4-FFF2-40B4-BE49-F238E27FC236}">
                    <a16:creationId xmlns:a16="http://schemas.microsoft.com/office/drawing/2014/main" id="{997D6C19-9C2A-40A5-9C66-7BB774BFD8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41838" y="5813425"/>
                <a:ext cx="1066800" cy="6635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6" name="Group 62">
                <a:extLst>
                  <a:ext uri="{FF2B5EF4-FFF2-40B4-BE49-F238E27FC236}">
                    <a16:creationId xmlns:a16="http://schemas.microsoft.com/office/drawing/2014/main" id="{C3C2BF37-75D4-4736-8CCC-43479471B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68750" y="4591050"/>
                <a:ext cx="1073150" cy="950913"/>
                <a:chOff x="2412" y="2031"/>
                <a:chExt cx="837" cy="741"/>
              </a:xfrm>
            </p:grpSpPr>
            <p:sp>
              <p:nvSpPr>
                <p:cNvPr id="167" name="Oval 63">
                  <a:extLst>
                    <a:ext uri="{FF2B5EF4-FFF2-40B4-BE49-F238E27FC236}">
                      <a16:creationId xmlns:a16="http://schemas.microsoft.com/office/drawing/2014/main" id="{325EED67-2D6D-485F-9DEA-2FA562CB7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7" y="2160"/>
                  <a:ext cx="69" cy="69"/>
                </a:xfrm>
                <a:prstGeom prst="ellipse">
                  <a:avLst/>
                </a:prstGeom>
                <a:solidFill>
                  <a:srgbClr val="FF010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68" name="Oval 64">
                  <a:extLst>
                    <a:ext uri="{FF2B5EF4-FFF2-40B4-BE49-F238E27FC236}">
                      <a16:creationId xmlns:a16="http://schemas.microsoft.com/office/drawing/2014/main" id="{161D1E44-E2B6-4705-A090-B6D3D80F7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283"/>
                  <a:ext cx="69" cy="69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69" name="Oval 65">
                  <a:extLst>
                    <a:ext uri="{FF2B5EF4-FFF2-40B4-BE49-F238E27FC236}">
                      <a16:creationId xmlns:a16="http://schemas.microsoft.com/office/drawing/2014/main" id="{2AAFF187-9985-4700-95F4-BEB62C646B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2" y="2571"/>
                  <a:ext cx="69" cy="69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0" name="Oval 66">
                  <a:extLst>
                    <a:ext uri="{FF2B5EF4-FFF2-40B4-BE49-F238E27FC236}">
                      <a16:creationId xmlns:a16="http://schemas.microsoft.com/office/drawing/2014/main" id="{79DBD658-646A-44A4-B599-BC3621047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703"/>
                  <a:ext cx="69" cy="69"/>
                </a:xfrm>
                <a:prstGeom prst="ellipse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1" name="Oval 67">
                  <a:extLst>
                    <a:ext uri="{FF2B5EF4-FFF2-40B4-BE49-F238E27FC236}">
                      <a16:creationId xmlns:a16="http://schemas.microsoft.com/office/drawing/2014/main" id="{1C4B5EBF-A620-4205-A5C4-A241AF859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0" y="2595"/>
                  <a:ext cx="69" cy="6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2" name="Oval 68">
                  <a:extLst>
                    <a:ext uri="{FF2B5EF4-FFF2-40B4-BE49-F238E27FC236}">
                      <a16:creationId xmlns:a16="http://schemas.microsoft.com/office/drawing/2014/main" id="{DAC8555E-4A80-4AC1-B336-87B1425EC2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160"/>
                  <a:ext cx="69" cy="6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3" name="Oval 69">
                  <a:extLst>
                    <a:ext uri="{FF2B5EF4-FFF2-40B4-BE49-F238E27FC236}">
                      <a16:creationId xmlns:a16="http://schemas.microsoft.com/office/drawing/2014/main" id="{FC88BDF6-073B-4C17-B760-5DBEC0D545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6" y="2031"/>
                  <a:ext cx="69" cy="69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</p:grpSp>
      </p:grpSp>
      <p:sp>
        <p:nvSpPr>
          <p:cNvPr id="211" name="TextBox 89">
            <a:extLst>
              <a:ext uri="{FF2B5EF4-FFF2-40B4-BE49-F238E27FC236}">
                <a16:creationId xmlns:a16="http://schemas.microsoft.com/office/drawing/2014/main" id="{7E23DF4B-1B74-426E-BFE7-FE542AAD8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538" y="5294836"/>
            <a:ext cx="9076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1</a:t>
            </a:r>
          </a:p>
        </p:txBody>
      </p:sp>
      <p:sp>
        <p:nvSpPr>
          <p:cNvPr id="212" name="TextBox 90">
            <a:extLst>
              <a:ext uri="{FF2B5EF4-FFF2-40B4-BE49-F238E27FC236}">
                <a16:creationId xmlns:a16="http://schemas.microsoft.com/office/drawing/2014/main" id="{96F42415-54F8-49BD-A41F-761165532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176" y="6133036"/>
            <a:ext cx="9076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2</a:t>
            </a:r>
          </a:p>
        </p:txBody>
      </p:sp>
      <p:sp>
        <p:nvSpPr>
          <p:cNvPr id="213" name="TextBox 91">
            <a:extLst>
              <a:ext uri="{FF2B5EF4-FFF2-40B4-BE49-F238E27FC236}">
                <a16:creationId xmlns:a16="http://schemas.microsoft.com/office/drawing/2014/main" id="{89EABA88-8028-4E64-A29C-909CC4391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4538" y="5307535"/>
            <a:ext cx="9076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3</a:t>
            </a:r>
          </a:p>
        </p:txBody>
      </p:sp>
      <p:sp>
        <p:nvSpPr>
          <p:cNvPr id="214" name="Text Box 86">
            <a:extLst>
              <a:ext uri="{FF2B5EF4-FFF2-40B4-BE49-F238E27FC236}">
                <a16:creationId xmlns:a16="http://schemas.microsoft.com/office/drawing/2014/main" id="{5E457892-5606-44A4-BF78-6232D86A9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637" y="5521848"/>
            <a:ext cx="10857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1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1</a:t>
            </a:r>
          </a:p>
        </p:txBody>
      </p:sp>
      <p:sp>
        <p:nvSpPr>
          <p:cNvPr id="215" name="Text Box 87">
            <a:extLst>
              <a:ext uri="{FF2B5EF4-FFF2-40B4-BE49-F238E27FC236}">
                <a16:creationId xmlns:a16="http://schemas.microsoft.com/office/drawing/2014/main" id="{E317A2B9-C68E-40B2-90AE-A17FC1094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4463" y="6350523"/>
            <a:ext cx="11012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2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2</a:t>
            </a:r>
          </a:p>
        </p:txBody>
      </p:sp>
      <p:sp>
        <p:nvSpPr>
          <p:cNvPr id="216" name="Text Box 88">
            <a:extLst>
              <a:ext uri="{FF2B5EF4-FFF2-40B4-BE49-F238E27FC236}">
                <a16:creationId xmlns:a16="http://schemas.microsoft.com/office/drawing/2014/main" id="{C1544290-D550-4E60-A070-6B52A2AC2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050" y="5512323"/>
            <a:ext cx="10795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3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3</a:t>
            </a:r>
          </a:p>
        </p:txBody>
      </p:sp>
      <p:sp>
        <p:nvSpPr>
          <p:cNvPr id="217" name="Line 99">
            <a:extLst>
              <a:ext uri="{FF2B5EF4-FFF2-40B4-BE49-F238E27FC236}">
                <a16:creationId xmlns:a16="http://schemas.microsoft.com/office/drawing/2014/main" id="{E5CBB12A-CFAE-4F0B-879B-5FF624ECB9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200" y="1835672"/>
            <a:ext cx="2811248" cy="3392373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8" name="Line 100">
            <a:extLst>
              <a:ext uri="{FF2B5EF4-FFF2-40B4-BE49-F238E27FC236}">
                <a16:creationId xmlns:a16="http://schemas.microsoft.com/office/drawing/2014/main" id="{3058445E-D2BA-4E5A-B0E2-F55E9E4AD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512" y="1873772"/>
            <a:ext cx="1122951" cy="4183979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" name="Line 101">
            <a:extLst>
              <a:ext uri="{FF2B5EF4-FFF2-40B4-BE49-F238E27FC236}">
                <a16:creationId xmlns:a16="http://schemas.microsoft.com/office/drawing/2014/main" id="{9FDC5596-1D00-40E8-8606-3351624C9E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512" y="1873772"/>
            <a:ext cx="4871282" cy="3317576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20" name="Object 2">
            <a:extLst>
              <a:ext uri="{FF2B5EF4-FFF2-40B4-BE49-F238E27FC236}">
                <a16:creationId xmlns:a16="http://schemas.microsoft.com/office/drawing/2014/main" id="{FDD861A7-7BA3-4E2D-9C23-658391ABDF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761002"/>
              </p:ext>
            </p:extLst>
          </p:nvPr>
        </p:nvGraphicFramePr>
        <p:xfrm>
          <a:off x="2679700" y="1391567"/>
          <a:ext cx="495533" cy="46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6" name="Equation" r:id="rId5" imgW="203200" imgH="190500" progId="Equation.3">
                  <p:embed/>
                </p:oleObj>
              </mc:Choice>
              <mc:Fallback>
                <p:oleObj name="Equation" r:id="rId5" imgW="203200" imgH="1905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79700" y="1391567"/>
                        <a:ext cx="495533" cy="46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Object 80">
            <a:extLst>
              <a:ext uri="{FF2B5EF4-FFF2-40B4-BE49-F238E27FC236}">
                <a16:creationId xmlns:a16="http://schemas.microsoft.com/office/drawing/2014/main" id="{27219E0F-223C-4EBD-88C8-F527F3B27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312122"/>
              </p:ext>
            </p:extLst>
          </p:nvPr>
        </p:nvGraphicFramePr>
        <p:xfrm>
          <a:off x="4333876" y="1207417"/>
          <a:ext cx="526698" cy="46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7" name="Equation" r:id="rId7" imgW="215900" imgH="190500" progId="Equation.3">
                  <p:embed/>
                </p:oleObj>
              </mc:Choice>
              <mc:Fallback>
                <p:oleObj name="Equation" r:id="rId7" imgW="215900" imgH="190500" progId="Equation.3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3876" y="1207417"/>
                        <a:ext cx="526698" cy="46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86">
            <a:extLst>
              <a:ext uri="{FF2B5EF4-FFF2-40B4-BE49-F238E27FC236}">
                <a16:creationId xmlns:a16="http://schemas.microsoft.com/office/drawing/2014/main" id="{C99BFC5B-E2F7-4E4A-8BA4-A0DA07E77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856174"/>
              </p:ext>
            </p:extLst>
          </p:nvPr>
        </p:nvGraphicFramePr>
        <p:xfrm>
          <a:off x="5408612" y="1516980"/>
          <a:ext cx="495533" cy="46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8" name="Equation" r:id="rId9" imgW="203200" imgH="190500" progId="Equation.3">
                  <p:embed/>
                </p:oleObj>
              </mc:Choice>
              <mc:Fallback>
                <p:oleObj name="Equation" r:id="rId9" imgW="203200" imgH="190500" progId="Equation.3">
                  <p:embed/>
                  <p:pic>
                    <p:nvPicPr>
                      <p:cNvPr id="87" name="Object 8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08612" y="1516980"/>
                        <a:ext cx="495533" cy="46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" name="Object 87">
            <a:extLst>
              <a:ext uri="{FF2B5EF4-FFF2-40B4-BE49-F238E27FC236}">
                <a16:creationId xmlns:a16="http://schemas.microsoft.com/office/drawing/2014/main" id="{9053FA8B-2EE9-43D7-B037-9F9644DADC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513573"/>
              </p:ext>
            </p:extLst>
          </p:nvPr>
        </p:nvGraphicFramePr>
        <p:xfrm>
          <a:off x="4311651" y="1905917"/>
          <a:ext cx="526698" cy="46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9" name="Equation" r:id="rId11" imgW="215900" imgH="190500" progId="Equation.3">
                  <p:embed/>
                </p:oleObj>
              </mc:Choice>
              <mc:Fallback>
                <p:oleObj name="Equation" r:id="rId11" imgW="215900" imgH="190500" progId="Equation.3">
                  <p:embed/>
                  <p:pic>
                    <p:nvPicPr>
                      <p:cNvPr id="88" name="Object 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11651" y="1905917"/>
                        <a:ext cx="526698" cy="46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" name="Object 88">
            <a:extLst>
              <a:ext uri="{FF2B5EF4-FFF2-40B4-BE49-F238E27FC236}">
                <a16:creationId xmlns:a16="http://schemas.microsoft.com/office/drawing/2014/main" id="{56F6DE40-5F8E-4AAD-BC12-15A2F22FC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272222"/>
              </p:ext>
            </p:extLst>
          </p:nvPr>
        </p:nvGraphicFramePr>
        <p:xfrm>
          <a:off x="2837921" y="3007248"/>
          <a:ext cx="526698" cy="46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0" name="Equation" r:id="rId13" imgW="215900" imgH="190500" progId="Equation.3">
                  <p:embed/>
                </p:oleObj>
              </mc:Choice>
              <mc:Fallback>
                <p:oleObj name="Equation" r:id="rId13" imgW="215900" imgH="190500" progId="Equation.3">
                  <p:embed/>
                  <p:pic>
                    <p:nvPicPr>
                      <p:cNvPr id="89" name="Object 8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37921" y="3007248"/>
                        <a:ext cx="526698" cy="46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" name="Object 89">
            <a:extLst>
              <a:ext uri="{FF2B5EF4-FFF2-40B4-BE49-F238E27FC236}">
                <a16:creationId xmlns:a16="http://schemas.microsoft.com/office/drawing/2014/main" id="{D10F550C-BD92-4BCF-91A4-7DA321941E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00537"/>
              </p:ext>
            </p:extLst>
          </p:nvPr>
        </p:nvGraphicFramePr>
        <p:xfrm>
          <a:off x="4316629" y="3278980"/>
          <a:ext cx="526698" cy="46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1" name="Equation" r:id="rId15" imgW="215900" imgH="190500" progId="Equation.3">
                  <p:embed/>
                </p:oleObj>
              </mc:Choice>
              <mc:Fallback>
                <p:oleObj name="Equation" r:id="rId15" imgW="215900" imgH="190500" progId="Equation.3">
                  <p:embed/>
                  <p:pic>
                    <p:nvPicPr>
                      <p:cNvPr id="90" name="Object 8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316629" y="3278980"/>
                        <a:ext cx="526698" cy="46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" name="Object 90">
            <a:extLst>
              <a:ext uri="{FF2B5EF4-FFF2-40B4-BE49-F238E27FC236}">
                <a16:creationId xmlns:a16="http://schemas.microsoft.com/office/drawing/2014/main" id="{7C0D6C78-E331-4530-AD7F-B95D444D6E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481247"/>
              </p:ext>
            </p:extLst>
          </p:nvPr>
        </p:nvGraphicFramePr>
        <p:xfrm>
          <a:off x="5408613" y="2742743"/>
          <a:ext cx="526698" cy="46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2" name="Equation" r:id="rId17" imgW="215900" imgH="190500" progId="Equation.3">
                  <p:embed/>
                </p:oleObj>
              </mc:Choice>
              <mc:Fallback>
                <p:oleObj name="Equation" r:id="rId17" imgW="215900" imgH="190500" progId="Equation.3">
                  <p:embed/>
                  <p:pic>
                    <p:nvPicPr>
                      <p:cNvPr id="91" name="Object 9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408613" y="2742743"/>
                        <a:ext cx="526698" cy="46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" name="Object 91">
            <a:extLst>
              <a:ext uri="{FF2B5EF4-FFF2-40B4-BE49-F238E27FC236}">
                <a16:creationId xmlns:a16="http://schemas.microsoft.com/office/drawing/2014/main" id="{768F2706-C227-4928-AACF-CF6CAFCB1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662586"/>
              </p:ext>
            </p:extLst>
          </p:nvPr>
        </p:nvGraphicFramePr>
        <p:xfrm>
          <a:off x="961886" y="3610214"/>
          <a:ext cx="402036" cy="55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3" name="Equation" r:id="rId19" imgW="165100" imgH="228600" progId="Equation.3">
                  <p:embed/>
                </p:oleObj>
              </mc:Choice>
              <mc:Fallback>
                <p:oleObj name="Equation" r:id="rId19" imgW="165100" imgH="228600" progId="Equation.3">
                  <p:embed/>
                  <p:pic>
                    <p:nvPicPr>
                      <p:cNvPr id="92" name="Object 9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61886" y="3610214"/>
                        <a:ext cx="402036" cy="55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" name="Object 92">
            <a:extLst>
              <a:ext uri="{FF2B5EF4-FFF2-40B4-BE49-F238E27FC236}">
                <a16:creationId xmlns:a16="http://schemas.microsoft.com/office/drawing/2014/main" id="{AB9766DC-77AF-43B8-9660-C090CEEFF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531042"/>
              </p:ext>
            </p:extLst>
          </p:nvPr>
        </p:nvGraphicFramePr>
        <p:xfrm>
          <a:off x="3487737" y="4044280"/>
          <a:ext cx="433201" cy="55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4" name="Equation" r:id="rId21" imgW="177800" imgH="228600" progId="Equation.3">
                  <p:embed/>
                </p:oleObj>
              </mc:Choice>
              <mc:Fallback>
                <p:oleObj name="Equation" r:id="rId21" imgW="177800" imgH="228600" progId="Equation.3">
                  <p:embed/>
                  <p:pic>
                    <p:nvPicPr>
                      <p:cNvPr id="93" name="Object 9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487737" y="4044280"/>
                        <a:ext cx="433201" cy="55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Object 93">
            <a:extLst>
              <a:ext uri="{FF2B5EF4-FFF2-40B4-BE49-F238E27FC236}">
                <a16:creationId xmlns:a16="http://schemas.microsoft.com/office/drawing/2014/main" id="{76566E21-2EAD-4BB5-A129-16335BC1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926535"/>
              </p:ext>
            </p:extLst>
          </p:nvPr>
        </p:nvGraphicFramePr>
        <p:xfrm>
          <a:off x="6059488" y="3766467"/>
          <a:ext cx="433202" cy="587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5" name="Equation" r:id="rId23" imgW="177800" imgH="241300" progId="Equation.3">
                  <p:embed/>
                </p:oleObj>
              </mc:Choice>
              <mc:Fallback>
                <p:oleObj name="Equation" r:id="rId23" imgW="177800" imgH="241300" progId="Equation.3">
                  <p:embed/>
                  <p:pic>
                    <p:nvPicPr>
                      <p:cNvPr id="94" name="Object 9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9488" y="3766467"/>
                        <a:ext cx="433202" cy="587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306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577642"/>
              </p:ext>
            </p:extLst>
          </p:nvPr>
        </p:nvGraphicFramePr>
        <p:xfrm>
          <a:off x="1177634" y="2991416"/>
          <a:ext cx="7509166" cy="1923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4" name="Equation" r:id="rId3" imgW="3632200" imgH="927100" progId="Equation.3">
                  <p:embed/>
                </p:oleObj>
              </mc:Choice>
              <mc:Fallback>
                <p:oleObj name="Equation" r:id="rId3" imgW="36322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7634" y="2991416"/>
                        <a:ext cx="7509166" cy="1923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31939" y="2425660"/>
            <a:ext cx="1066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2943" y="2425660"/>
            <a:ext cx="1066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4313" y="2425660"/>
            <a:ext cx="1066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0951" y="3111597"/>
            <a:ext cx="117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0951" y="3691878"/>
            <a:ext cx="117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0951" y="4273067"/>
            <a:ext cx="117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3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09477" y="2887325"/>
            <a:ext cx="873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67261" y="2503238"/>
            <a:ext cx="0" cy="2412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54562" y="5531418"/>
            <a:ext cx="5311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Same Camera Same Setting = Same 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172159"/>
              </p:ext>
            </p:extLst>
          </p:nvPr>
        </p:nvGraphicFramePr>
        <p:xfrm>
          <a:off x="6726963" y="5608057"/>
          <a:ext cx="391836" cy="39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5" name="Equation" r:id="rId5" imgW="165100" imgH="165100" progId="Equation.3">
                  <p:embed/>
                </p:oleObj>
              </mc:Choice>
              <mc:Fallback>
                <p:oleObj name="Equation" r:id="rId5" imgW="165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26963" y="5608057"/>
                        <a:ext cx="391836" cy="39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4">
            <a:extLst>
              <a:ext uri="{FF2B5EF4-FFF2-40B4-BE49-F238E27FC236}">
                <a16:creationId xmlns:a16="http://schemas.microsoft.com/office/drawing/2014/main" id="{52CB1FA4-8E0A-4E5F-A617-09B49AC7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77" y="358584"/>
            <a:ext cx="8229600" cy="1143000"/>
          </a:xfrm>
        </p:spPr>
        <p:txBody>
          <a:bodyPr>
            <a:normAutofit fontScale="90000"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people take three pictures with same camera setting: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9527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1990</Words>
  <Application>Microsoft Office PowerPoint</Application>
  <PresentationFormat>全屏显示(4:3)</PresentationFormat>
  <Paragraphs>419</Paragraphs>
  <Slides>65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0" baseType="lpstr">
      <vt:lpstr>Arial</vt:lpstr>
      <vt:lpstr>Calibri</vt:lpstr>
      <vt:lpstr>Times New Roman</vt:lpstr>
      <vt:lpstr>Office Theme</vt:lpstr>
      <vt:lpstr>Equation</vt:lpstr>
      <vt:lpstr>PowerPoint 演示文稿</vt:lpstr>
      <vt:lpstr>When they take a picture:</vt:lpstr>
      <vt:lpstr>In a real world</vt:lpstr>
      <vt:lpstr>World Coor.  Camera Coor.</vt:lpstr>
      <vt:lpstr>Other Intrinsic Camera Parameters</vt:lpstr>
      <vt:lpstr>White-board Exercise</vt:lpstr>
      <vt:lpstr>Wait: How to get the focal length?</vt:lpstr>
      <vt:lpstr>PowerPoint 演示文稿</vt:lpstr>
      <vt:lpstr>When people take three pictures with same camera setting: </vt:lpstr>
      <vt:lpstr>Triangulation</vt:lpstr>
      <vt:lpstr>Steps</vt:lpstr>
      <vt:lpstr>Steps</vt:lpstr>
      <vt:lpstr>Steps</vt:lpstr>
      <vt:lpstr>Steps</vt:lpstr>
      <vt:lpstr>Finished!</vt:lpstr>
      <vt:lpstr>Steps</vt:lpstr>
      <vt:lpstr>Structure From Motion</vt:lpstr>
      <vt:lpstr>Pipeline</vt:lpstr>
      <vt:lpstr>Pipeline</vt:lpstr>
      <vt:lpstr>Two-view Reconstruction</vt:lpstr>
      <vt:lpstr>Keypoints Detection</vt:lpstr>
      <vt:lpstr>Descriptor for each point</vt:lpstr>
      <vt:lpstr>Same for the other images</vt:lpstr>
      <vt:lpstr>Point Match for correspondences</vt:lpstr>
      <vt:lpstr>Fundamental Matrix</vt:lpstr>
      <vt:lpstr>Estimating Fundamental Matrix</vt:lpstr>
      <vt:lpstr>Estimating Fundamental Matrix</vt:lpstr>
      <vt:lpstr>Algebraic Error vs. Geometric Error</vt:lpstr>
      <vt:lpstr>RANSAC to Estimate Fundamental Matrix</vt:lpstr>
      <vt:lpstr>Fundamental Matrix  Essential Matrix</vt:lpstr>
      <vt:lpstr>Essential Matrix        </vt:lpstr>
      <vt:lpstr>Essential Matrix        </vt:lpstr>
      <vt:lpstr>Four Possible Solutions</vt:lpstr>
      <vt:lpstr>In front of the camera?</vt:lpstr>
      <vt:lpstr>In front of the camera?</vt:lpstr>
      <vt:lpstr>Pick the Solution</vt:lpstr>
      <vt:lpstr>Pipeline</vt:lpstr>
      <vt:lpstr>Merge Two Point Cloud</vt:lpstr>
      <vt:lpstr>Oops</vt:lpstr>
      <vt:lpstr>Bundle Adjustment</vt:lpstr>
      <vt:lpstr>Rethinking the SFM problem</vt:lpstr>
      <vt:lpstr>Bundle Adjustment</vt:lpstr>
      <vt:lpstr>Bundle Adjustment</vt:lpstr>
      <vt:lpstr>Bundle Adjustment</vt:lpstr>
      <vt:lpstr>Linking</vt:lpstr>
      <vt:lpstr>Solving This Optimization Problem</vt:lpstr>
      <vt:lpstr>Non-linear Least Square Cuboid Reconstruction</vt:lpstr>
      <vt:lpstr>Parameterizing Rotation Matrix</vt:lpstr>
      <vt:lpstr>3D Rotation</vt:lpstr>
      <vt:lpstr>3D Rotation</vt:lpstr>
      <vt:lpstr>Matlab Symbolic Operation</vt:lpstr>
      <vt:lpstr>Ceres for Bundle Adjustment</vt:lpstr>
      <vt:lpstr>PowerPoint 演示文稿</vt:lpstr>
      <vt:lpstr>Initialization Matters</vt:lpstr>
      <vt:lpstr>Pipeline</vt:lpstr>
      <vt:lpstr>Multiple View Stereo</vt:lpstr>
      <vt:lpstr>Key idea: Matching Propagation</vt:lpstr>
      <vt:lpstr>Simplest Matching Propagation</vt:lpstr>
      <vt:lpstr>Descriptor: ZNCC (Zero-mean Normalized Cross-Correlation)</vt:lpstr>
      <vt:lpstr>Seed for propagation</vt:lpstr>
      <vt:lpstr>Matching Propagation (propagate.m)</vt:lpstr>
      <vt:lpstr>Matchable Area</vt:lpstr>
      <vt:lpstr>Result (denseMath/run.m)</vt:lpstr>
      <vt:lpstr>Final Result</vt:lpstr>
      <vt:lpstr>Colorize the Point Cloud</vt:lpstr>
    </vt:vector>
  </TitlesOfParts>
  <Manager/>
  <Company>MIT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one-hour tutorial about 3D reconstruction</dc:title>
  <dc:subject/>
  <dc:creator>Jianxiong Xiao</dc:creator>
  <cp:keywords/>
  <dc:description/>
  <cp:lastModifiedBy>paradise</cp:lastModifiedBy>
  <cp:revision>261</cp:revision>
  <cp:lastPrinted>2012-10-21T12:14:18Z</cp:lastPrinted>
  <dcterms:created xsi:type="dcterms:W3CDTF">2012-10-16T18:03:39Z</dcterms:created>
  <dcterms:modified xsi:type="dcterms:W3CDTF">2022-10-13T10:37:34Z</dcterms:modified>
  <cp:category/>
</cp:coreProperties>
</file>